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6" r:id="rId2"/>
  </p:sldMasterIdLst>
  <p:notesMasterIdLst>
    <p:notesMasterId r:id="rId33"/>
  </p:notesMasterIdLst>
  <p:handoutMasterIdLst>
    <p:handoutMasterId r:id="rId34"/>
  </p:handoutMasterIdLst>
  <p:sldIdLst>
    <p:sldId id="259" r:id="rId3"/>
    <p:sldId id="306" r:id="rId4"/>
    <p:sldId id="312" r:id="rId5"/>
    <p:sldId id="1733" r:id="rId6"/>
    <p:sldId id="1730" r:id="rId7"/>
    <p:sldId id="1724" r:id="rId8"/>
    <p:sldId id="1734" r:id="rId9"/>
    <p:sldId id="1732" r:id="rId10"/>
    <p:sldId id="1725" r:id="rId11"/>
    <p:sldId id="1735" r:id="rId12"/>
    <p:sldId id="1736" r:id="rId13"/>
    <p:sldId id="1737" r:id="rId14"/>
    <p:sldId id="1726" r:id="rId15"/>
    <p:sldId id="1738" r:id="rId16"/>
    <p:sldId id="1739" r:id="rId17"/>
    <p:sldId id="1740" r:id="rId18"/>
    <p:sldId id="1741" r:id="rId19"/>
    <p:sldId id="1742" r:id="rId20"/>
    <p:sldId id="1727" r:id="rId21"/>
    <p:sldId id="266" r:id="rId22"/>
    <p:sldId id="1745" r:id="rId23"/>
    <p:sldId id="1747" r:id="rId24"/>
    <p:sldId id="1754" r:id="rId25"/>
    <p:sldId id="1752" r:id="rId26"/>
    <p:sldId id="1753" r:id="rId27"/>
    <p:sldId id="1749" r:id="rId28"/>
    <p:sldId id="1750" r:id="rId29"/>
    <p:sldId id="1728" r:id="rId30"/>
    <p:sldId id="1751" r:id="rId31"/>
    <p:sldId id="270" r:id="rId32"/>
  </p:sldIdLst>
  <p:sldSz cx="12192000" cy="6858000"/>
  <p:notesSz cx="6858000" cy="9144000"/>
  <p:embeddedFontLst>
    <p:embeddedFont>
      <p:font typeface="等线" panose="02010600030101010101" pitchFamily="2" charset="-122"/>
      <p:regular r:id="rId35"/>
      <p:bold r:id="rId36"/>
    </p:embeddedFont>
    <p:embeddedFont>
      <p:font typeface="等线 Light" panose="02010600030101010101" pitchFamily="2" charset="-122"/>
      <p:regular r:id="rId37"/>
    </p:embeddedFont>
    <p:embeddedFont>
      <p:font typeface="方正清刻本悦宋简体" panose="02000000000000000000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Book Antiqua" panose="02040602050305030304" pitchFamily="18" charset="0"/>
      <p:regular r:id="rId41"/>
      <p:bold r:id="rId42"/>
      <p:italic r:id="rId43"/>
      <p:boldItalic r:id="rId44"/>
    </p:embeddedFont>
    <p:embeddedFont>
      <p:font typeface="Bookman Old Style" panose="02050604050505020204" pitchFamily="18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Palatino Linotype" panose="02040502050505030304" pitchFamily="18" charset="0"/>
      <p:regular r:id="rId57"/>
      <p:bold r:id="rId58"/>
      <p:italic r:id="rId59"/>
      <p:boldItalic r:id="rId60"/>
    </p:embeddedFont>
    <p:embeddedFont>
      <p:font typeface="Segoe UI" panose="020B0502040204020203" pitchFamily="34" charset="0"/>
      <p:regular r:id="rId61"/>
      <p:bold r:id="rId62"/>
      <p:italic r:id="rId63"/>
      <p:boldItalic r:id="rId64"/>
    </p:embeddedFont>
    <p:embeddedFont>
      <p:font typeface="Segoe UI Light" panose="020B0502040204020203" pitchFamily="34" charset="0"/>
      <p:regular r:id="rId65"/>
      <p:italic r:id="rId66"/>
    </p:embeddedFont>
  </p:embeddedFontLst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D78"/>
    <a:srgbClr val="44546A"/>
    <a:srgbClr val="FFFFFF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77867" autoAdjust="0"/>
  </p:normalViewPr>
  <p:slideViewPr>
    <p:cSldViewPr snapToGrid="0" showGuides="1">
      <p:cViewPr varScale="1">
        <p:scale>
          <a:sx n="63" d="100"/>
          <a:sy n="63" d="100"/>
        </p:scale>
        <p:origin x="1368" y="53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63" Type="http://schemas.openxmlformats.org/officeDocument/2006/relationships/font" Target="fonts/font29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font" Target="fonts/font32.fntdata"/><Relationship Id="rId5" Type="http://schemas.openxmlformats.org/officeDocument/2006/relationships/slide" Target="slides/slide3.xml"/><Relationship Id="rId61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font" Target="fonts/font3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5.fntdata"/><Relationship Id="rId34" Type="http://schemas.openxmlformats.org/officeDocument/2006/relationships/handoutMaster" Target="handoutMasters/handoutMaster1.xml"/><Relationship Id="rId50" Type="http://schemas.openxmlformats.org/officeDocument/2006/relationships/font" Target="fonts/font16.fntdata"/><Relationship Id="rId55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管仁阳" userId="e88f8c1e-05dd-42f1-8dbf-b75833776d93" providerId="ADAL" clId="{75D2EA7E-B09C-4A18-BF2E-E77D2AFE9688}"/>
    <pc:docChg chg="undo custSel addSld modSld">
      <pc:chgData name="管仁阳" userId="e88f8c1e-05dd-42f1-8dbf-b75833776d93" providerId="ADAL" clId="{75D2EA7E-B09C-4A18-BF2E-E77D2AFE9688}" dt="2022-06-03T06:19:32.541" v="877" actId="20577"/>
      <pc:docMkLst>
        <pc:docMk/>
      </pc:docMkLst>
      <pc:sldChg chg="modSp mod">
        <pc:chgData name="管仁阳" userId="e88f8c1e-05dd-42f1-8dbf-b75833776d93" providerId="ADAL" clId="{75D2EA7E-B09C-4A18-BF2E-E77D2AFE9688}" dt="2022-06-03T06:19:32.541" v="877" actId="20577"/>
        <pc:sldMkLst>
          <pc:docMk/>
          <pc:sldMk cId="4246320053" sldId="259"/>
        </pc:sldMkLst>
        <pc:spChg chg="mod">
          <ac:chgData name="管仁阳" userId="e88f8c1e-05dd-42f1-8dbf-b75833776d93" providerId="ADAL" clId="{75D2EA7E-B09C-4A18-BF2E-E77D2AFE9688}" dt="2022-06-03T06:19:32.541" v="877" actId="20577"/>
          <ac:spMkLst>
            <pc:docMk/>
            <pc:sldMk cId="4246320053" sldId="259"/>
            <ac:spMk id="5" creationId="{B770C1A6-062C-B45C-84A9-5FFA12D83FD6}"/>
          </ac:spMkLst>
        </pc:spChg>
        <pc:spChg chg="mod">
          <ac:chgData name="管仁阳" userId="e88f8c1e-05dd-42f1-8dbf-b75833776d93" providerId="ADAL" clId="{75D2EA7E-B09C-4A18-BF2E-E77D2AFE9688}" dt="2022-06-03T06:19:21.978" v="873" actId="20577"/>
          <ac:spMkLst>
            <pc:docMk/>
            <pc:sldMk cId="4246320053" sldId="259"/>
            <ac:spMk id="9" creationId="{2BE71855-1849-4FC4-A9D5-7DDD1C68CED9}"/>
          </ac:spMkLst>
        </pc:spChg>
      </pc:sldChg>
      <pc:sldChg chg="modSp mod">
        <pc:chgData name="管仁阳" userId="e88f8c1e-05dd-42f1-8dbf-b75833776d93" providerId="ADAL" clId="{75D2EA7E-B09C-4A18-BF2E-E77D2AFE9688}" dt="2022-06-03T02:47:47.433" v="1" actId="166"/>
        <pc:sldMkLst>
          <pc:docMk/>
          <pc:sldMk cId="2040749532" sldId="1736"/>
        </pc:sldMkLst>
        <pc:graphicFrameChg chg="ord">
          <ac:chgData name="管仁阳" userId="e88f8c1e-05dd-42f1-8dbf-b75833776d93" providerId="ADAL" clId="{75D2EA7E-B09C-4A18-BF2E-E77D2AFE9688}" dt="2022-06-03T02:47:47.433" v="1" actId="166"/>
          <ac:graphicFrameMkLst>
            <pc:docMk/>
            <pc:sldMk cId="2040749532" sldId="1736"/>
            <ac:graphicFrameMk id="8" creationId="{964C2BF6-A4BD-D934-5B68-206B78780824}"/>
          </ac:graphicFrameMkLst>
        </pc:graphicFrameChg>
      </pc:sldChg>
      <pc:sldChg chg="modSp mod">
        <pc:chgData name="管仁阳" userId="e88f8c1e-05dd-42f1-8dbf-b75833776d93" providerId="ADAL" clId="{75D2EA7E-B09C-4A18-BF2E-E77D2AFE9688}" dt="2022-06-03T06:14:18.013" v="858" actId="1035"/>
        <pc:sldMkLst>
          <pc:docMk/>
          <pc:sldMk cId="747103209" sldId="1745"/>
        </pc:sldMkLst>
        <pc:graphicFrameChg chg="mod modGraphic">
          <ac:chgData name="管仁阳" userId="e88f8c1e-05dd-42f1-8dbf-b75833776d93" providerId="ADAL" clId="{75D2EA7E-B09C-4A18-BF2E-E77D2AFE9688}" dt="2022-06-03T06:14:18.013" v="858" actId="1035"/>
          <ac:graphicFrameMkLst>
            <pc:docMk/>
            <pc:sldMk cId="747103209" sldId="1745"/>
            <ac:graphicFrameMk id="3" creationId="{092129C7-E22B-DB97-B6ED-84AF23A98D9D}"/>
          </ac:graphicFrameMkLst>
        </pc:graphicFrameChg>
      </pc:sldChg>
      <pc:sldChg chg="addSp delSp modSp mod">
        <pc:chgData name="管仁阳" userId="e88f8c1e-05dd-42f1-8dbf-b75833776d93" providerId="ADAL" clId="{75D2EA7E-B09C-4A18-BF2E-E77D2AFE9688}" dt="2022-06-03T05:17:31.808" v="825" actId="1035"/>
        <pc:sldMkLst>
          <pc:docMk/>
          <pc:sldMk cId="1765089998" sldId="1752"/>
        </pc:sldMkLst>
        <pc:spChg chg="mod">
          <ac:chgData name="管仁阳" userId="e88f8c1e-05dd-42f1-8dbf-b75833776d93" providerId="ADAL" clId="{75D2EA7E-B09C-4A18-BF2E-E77D2AFE9688}" dt="2022-06-03T05:17:31.808" v="825" actId="1035"/>
          <ac:spMkLst>
            <pc:docMk/>
            <pc:sldMk cId="1765089998" sldId="1752"/>
            <ac:spMk id="3" creationId="{11C5DF56-FF36-1A2A-2D69-BDD875D46625}"/>
          </ac:spMkLst>
        </pc:spChg>
        <pc:spChg chg="mod">
          <ac:chgData name="管仁阳" userId="e88f8c1e-05dd-42f1-8dbf-b75833776d93" providerId="ADAL" clId="{75D2EA7E-B09C-4A18-BF2E-E77D2AFE9688}" dt="2022-06-03T05:17:31.808" v="825" actId="1035"/>
          <ac:spMkLst>
            <pc:docMk/>
            <pc:sldMk cId="1765089998" sldId="1752"/>
            <ac:spMk id="6" creationId="{B3F891A5-E635-42D0-793D-D3A3750CB335}"/>
          </ac:spMkLst>
        </pc:spChg>
        <pc:spChg chg="mod">
          <ac:chgData name="管仁阳" userId="e88f8c1e-05dd-42f1-8dbf-b75833776d93" providerId="ADAL" clId="{75D2EA7E-B09C-4A18-BF2E-E77D2AFE9688}" dt="2022-06-03T05:17:31.808" v="825" actId="1035"/>
          <ac:spMkLst>
            <pc:docMk/>
            <pc:sldMk cId="1765089998" sldId="1752"/>
            <ac:spMk id="8" creationId="{5724DE20-6BB5-F5DF-AB8F-F274E22EAF4C}"/>
          </ac:spMkLst>
        </pc:spChg>
        <pc:graphicFrameChg chg="add del mod">
          <ac:chgData name="管仁阳" userId="e88f8c1e-05dd-42f1-8dbf-b75833776d93" providerId="ADAL" clId="{75D2EA7E-B09C-4A18-BF2E-E77D2AFE9688}" dt="2022-06-03T03:13:15.439" v="63" actId="478"/>
          <ac:graphicFrameMkLst>
            <pc:docMk/>
            <pc:sldMk cId="1765089998" sldId="1752"/>
            <ac:graphicFrameMk id="7" creationId="{10742C6A-E544-B998-2A92-101ADAF91DD4}"/>
          </ac:graphicFrameMkLst>
        </pc:graphicFrameChg>
      </pc:sldChg>
      <pc:sldChg chg="modSp mod">
        <pc:chgData name="管仁阳" userId="e88f8c1e-05dd-42f1-8dbf-b75833776d93" providerId="ADAL" clId="{75D2EA7E-B09C-4A18-BF2E-E77D2AFE9688}" dt="2022-06-03T03:05:13.378" v="6" actId="207"/>
        <pc:sldMkLst>
          <pc:docMk/>
          <pc:sldMk cId="1345430311" sldId="1753"/>
        </pc:sldMkLst>
        <pc:graphicFrameChg chg="modGraphic">
          <ac:chgData name="管仁阳" userId="e88f8c1e-05dd-42f1-8dbf-b75833776d93" providerId="ADAL" clId="{75D2EA7E-B09C-4A18-BF2E-E77D2AFE9688}" dt="2022-06-03T03:05:13.378" v="6" actId="207"/>
          <ac:graphicFrameMkLst>
            <pc:docMk/>
            <pc:sldMk cId="1345430311" sldId="1753"/>
            <ac:graphicFrameMk id="10" creationId="{D9490D9E-5A8D-7FBC-EEA2-27CD2A7AC821}"/>
          </ac:graphicFrameMkLst>
        </pc:graphicFrameChg>
      </pc:sldChg>
      <pc:sldChg chg="addSp delSp modSp add mod modNotesTx">
        <pc:chgData name="管仁阳" userId="e88f8c1e-05dd-42f1-8dbf-b75833776d93" providerId="ADAL" clId="{75D2EA7E-B09C-4A18-BF2E-E77D2AFE9688}" dt="2022-06-03T05:06:59.951" v="805" actId="20577"/>
        <pc:sldMkLst>
          <pc:docMk/>
          <pc:sldMk cId="1269430306" sldId="1754"/>
        </pc:sldMkLst>
        <pc:spChg chg="add mod">
          <ac:chgData name="管仁阳" userId="e88f8c1e-05dd-42f1-8dbf-b75833776d93" providerId="ADAL" clId="{75D2EA7E-B09C-4A18-BF2E-E77D2AFE9688}" dt="2022-06-03T03:14:59.534" v="389" actId="1076"/>
          <ac:spMkLst>
            <pc:docMk/>
            <pc:sldMk cId="1269430306" sldId="1754"/>
            <ac:spMk id="2" creationId="{0E39A5EE-25EE-0EB5-6D1D-AACA370D9F5F}"/>
          </ac:spMkLst>
        </pc:spChg>
        <pc:spChg chg="del">
          <ac:chgData name="管仁阳" userId="e88f8c1e-05dd-42f1-8dbf-b75833776d93" providerId="ADAL" clId="{75D2EA7E-B09C-4A18-BF2E-E77D2AFE9688}" dt="2022-06-03T03:11:27.859" v="13" actId="478"/>
          <ac:spMkLst>
            <pc:docMk/>
            <pc:sldMk cId="1269430306" sldId="1754"/>
            <ac:spMk id="3" creationId="{11C5DF56-FF36-1A2A-2D69-BDD875D46625}"/>
          </ac:spMkLst>
        </pc:spChg>
        <pc:spChg chg="del mod">
          <ac:chgData name="管仁阳" userId="e88f8c1e-05dd-42f1-8dbf-b75833776d93" providerId="ADAL" clId="{75D2EA7E-B09C-4A18-BF2E-E77D2AFE9688}" dt="2022-06-03T03:14:47.406" v="384" actId="478"/>
          <ac:spMkLst>
            <pc:docMk/>
            <pc:sldMk cId="1269430306" sldId="1754"/>
            <ac:spMk id="4" creationId="{8A2B1A4C-72DD-CE43-365B-C936D1BCA9FE}"/>
          </ac:spMkLst>
        </pc:spChg>
        <pc:spChg chg="del mod">
          <ac:chgData name="管仁阳" userId="e88f8c1e-05dd-42f1-8dbf-b75833776d93" providerId="ADAL" clId="{75D2EA7E-B09C-4A18-BF2E-E77D2AFE9688}" dt="2022-06-03T03:11:29.456" v="15" actId="478"/>
          <ac:spMkLst>
            <pc:docMk/>
            <pc:sldMk cId="1269430306" sldId="1754"/>
            <ac:spMk id="6" creationId="{B3F891A5-E635-42D0-793D-D3A3750CB335}"/>
          </ac:spMkLst>
        </pc:spChg>
        <pc:spChg chg="del">
          <ac:chgData name="管仁阳" userId="e88f8c1e-05dd-42f1-8dbf-b75833776d93" providerId="ADAL" clId="{75D2EA7E-B09C-4A18-BF2E-E77D2AFE9688}" dt="2022-06-03T03:11:30.066" v="16" actId="478"/>
          <ac:spMkLst>
            <pc:docMk/>
            <pc:sldMk cId="1269430306" sldId="1754"/>
            <ac:spMk id="8" creationId="{5724DE20-6BB5-F5DF-AB8F-F274E22EAF4C}"/>
          </ac:spMkLst>
        </pc:spChg>
        <pc:spChg chg="add mod">
          <ac:chgData name="管仁阳" userId="e88f8c1e-05dd-42f1-8dbf-b75833776d93" providerId="ADAL" clId="{75D2EA7E-B09C-4A18-BF2E-E77D2AFE9688}" dt="2022-06-03T03:15:19.830" v="393" actId="1076"/>
          <ac:spMkLst>
            <pc:docMk/>
            <pc:sldMk cId="1269430306" sldId="1754"/>
            <ac:spMk id="9" creationId="{5D184F2B-D2E5-0BCB-3EFD-5CB8730B89BC}"/>
          </ac:spMkLst>
        </pc:spChg>
        <pc:spChg chg="add mod">
          <ac:chgData name="管仁阳" userId="e88f8c1e-05dd-42f1-8dbf-b75833776d93" providerId="ADAL" clId="{75D2EA7E-B09C-4A18-BF2E-E77D2AFE9688}" dt="2022-06-03T03:15:36.222" v="403" actId="1076"/>
          <ac:spMkLst>
            <pc:docMk/>
            <pc:sldMk cId="1269430306" sldId="1754"/>
            <ac:spMk id="10" creationId="{255DD873-5B22-2B1B-3986-F233E0B02312}"/>
          </ac:spMkLst>
        </pc:spChg>
        <pc:spChg chg="add mod">
          <ac:chgData name="管仁阳" userId="e88f8c1e-05dd-42f1-8dbf-b75833776d93" providerId="ADAL" clId="{75D2EA7E-B09C-4A18-BF2E-E77D2AFE9688}" dt="2022-06-03T03:18:15.973" v="776" actId="1076"/>
          <ac:spMkLst>
            <pc:docMk/>
            <pc:sldMk cId="1269430306" sldId="1754"/>
            <ac:spMk id="11" creationId="{75306F76-215F-6436-3B9E-4C89F777254F}"/>
          </ac:spMkLst>
        </pc:spChg>
        <pc:graphicFrameChg chg="mod">
          <ac:chgData name="管仁阳" userId="e88f8c1e-05dd-42f1-8dbf-b75833776d93" providerId="ADAL" clId="{75D2EA7E-B09C-4A18-BF2E-E77D2AFE9688}" dt="2022-06-03T03:14:56.509" v="388" actId="1076"/>
          <ac:graphicFrameMkLst>
            <pc:docMk/>
            <pc:sldMk cId="1269430306" sldId="1754"/>
            <ac:graphicFrameMk id="7" creationId="{10742C6A-E544-B998-2A92-101ADAF91DD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sjtueducn-my.sharepoint.com/personal/guanrenyang_sjtu_edu_cn/Documents/&#24037;&#20316;&#31807;1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性别比例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39-46C6-909A-7312CEE72C6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39-46C6-909A-7312CEE72C68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rgbClr val="002060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Sheet1!$H$3:$H$4</c:f>
              <c:strCache>
                <c:ptCount val="2"/>
                <c:pt idx="0">
                  <c:v>男性</c:v>
                </c:pt>
                <c:pt idx="1">
                  <c:v>女性</c:v>
                </c:pt>
              </c:strCache>
            </c:strRef>
          </c:cat>
          <c:val>
            <c:numRef>
              <c:f>Sheet1!$I$3:$I$4</c:f>
              <c:numCache>
                <c:formatCode>General</c:formatCode>
                <c:ptCount val="2"/>
                <c:pt idx="0">
                  <c:v>14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39-46C6-909A-7312CEE72C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200" b="0" i="0" u="none" strike="noStrike" kern="1200" spc="0" baseline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r>
              <a:rPr lang="zh-CN" sz="2000" dirty="0"/>
              <a:t>年龄分布直方图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200" b="0" i="0" u="none" strike="noStrike" kern="1200" spc="0" baseline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Sheet1!$H$29:$H$32</c:f>
              <c:strCache>
                <c:ptCount val="4"/>
                <c:pt idx="0">
                  <c:v>&lt;=19</c:v>
                </c:pt>
                <c:pt idx="1">
                  <c:v>(19,29]</c:v>
                </c:pt>
                <c:pt idx="2">
                  <c:v>(29,39]</c:v>
                </c:pt>
                <c:pt idx="3">
                  <c:v>(39,49]</c:v>
                </c:pt>
              </c:strCache>
            </c:strRef>
          </c:cat>
          <c:val>
            <c:numRef>
              <c:f>Sheet1!$I$29:$I$32</c:f>
              <c:numCache>
                <c:formatCode>General</c:formatCode>
                <c:ptCount val="4"/>
                <c:pt idx="0">
                  <c:v>1</c:v>
                </c:pt>
                <c:pt idx="1">
                  <c:v>13</c:v>
                </c:pt>
                <c:pt idx="2">
                  <c:v>9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7B-4571-A0BD-BA4356625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15956079"/>
        <c:axId val="1815958575"/>
      </c:barChart>
      <c:catAx>
        <c:axId val="18159560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000" b="0" i="0" u="none" strike="noStrike" kern="1200" baseline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endParaRPr lang="zh-CN"/>
          </a:p>
        </c:txPr>
        <c:crossAx val="1815958575"/>
        <c:crosses val="autoZero"/>
        <c:auto val="1"/>
        <c:lblAlgn val="ctr"/>
        <c:lblOffset val="100"/>
        <c:noMultiLvlLbl val="0"/>
      </c:catAx>
      <c:valAx>
        <c:axId val="18159585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000" b="0" i="0" u="none" strike="noStrike" kern="1200" baseline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endParaRPr lang="zh-CN"/>
          </a:p>
        </c:txPr>
        <c:crossAx val="1815956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altLang="zh-CN" sz="1000" b="0" i="0" u="none" strike="noStrike" kern="1200" baseline="0">
          <a:solidFill>
            <a:srgbClr val="002060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n-cs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体重分布直方图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2060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Sheet1!$H$9:$H$15</c:f>
              <c:strCache>
                <c:ptCount val="7"/>
                <c:pt idx="0">
                  <c:v>&lt;=49</c:v>
                </c:pt>
                <c:pt idx="1">
                  <c:v>(49, 59]</c:v>
                </c:pt>
                <c:pt idx="2">
                  <c:v>(59, 69]</c:v>
                </c:pt>
                <c:pt idx="3">
                  <c:v>(69, 79]</c:v>
                </c:pt>
                <c:pt idx="4">
                  <c:v>(79, 89]</c:v>
                </c:pt>
                <c:pt idx="5">
                  <c:v>(89, 99]</c:v>
                </c:pt>
                <c:pt idx="6">
                  <c:v>(99, 109]</c:v>
                </c:pt>
              </c:strCache>
            </c:strRef>
          </c:cat>
          <c:val>
            <c:numRef>
              <c:f>Sheet1!$I$9:$I$15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9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30-40AF-9326-F81B293C00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33345295"/>
        <c:axId val="1733344879"/>
      </c:barChart>
      <c:catAx>
        <c:axId val="173334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endParaRPr lang="zh-CN"/>
          </a:p>
        </c:txPr>
        <c:crossAx val="1733344879"/>
        <c:crosses val="autoZero"/>
        <c:auto val="1"/>
        <c:lblAlgn val="ctr"/>
        <c:lblOffset val="100"/>
        <c:noMultiLvlLbl val="0"/>
      </c:catAx>
      <c:valAx>
        <c:axId val="173334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endParaRPr lang="zh-CN"/>
          </a:p>
        </c:txPr>
        <c:crossAx val="173334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altLang="zh-CN" sz="1200" b="0" i="0" u="none" strike="noStrike" kern="1200" spc="0" baseline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r>
              <a:rPr lang="zh-CN" sz="2000" dirty="0"/>
              <a:t>身高分布直方图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1200" b="0" i="0" u="none" strike="noStrike" kern="1200" spc="0" baseline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zh-CN" sz="900" b="0" i="0" u="none" strike="noStrike" kern="1200" baseline="0">
                    <a:solidFill>
                      <a:srgbClr val="002060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Sheet1!$H$20:$H$23</c:f>
              <c:strCache>
                <c:ptCount val="4"/>
                <c:pt idx="0">
                  <c:v>&lt;=169</c:v>
                </c:pt>
                <c:pt idx="1">
                  <c:v>(169, 179]</c:v>
                </c:pt>
                <c:pt idx="2">
                  <c:v>(179,189]</c:v>
                </c:pt>
                <c:pt idx="3">
                  <c:v>(189,199]</c:v>
                </c:pt>
              </c:strCache>
            </c:strRef>
          </c:cat>
          <c:val>
            <c:numRef>
              <c:f>Sheet1!$I$20:$I$23</c:f>
              <c:numCache>
                <c:formatCode>General</c:formatCode>
                <c:ptCount val="4"/>
                <c:pt idx="0">
                  <c:v>8</c:v>
                </c:pt>
                <c:pt idx="1">
                  <c:v>7</c:v>
                </c:pt>
                <c:pt idx="2">
                  <c:v>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92-4EEE-A235-6BB1525F91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94259983"/>
        <c:axId val="1858125359"/>
      </c:barChart>
      <c:catAx>
        <c:axId val="1294259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zh-CN" sz="1000" b="0" i="0" u="none" strike="noStrike" kern="1200" baseline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endParaRPr lang="zh-CN"/>
          </a:p>
        </c:txPr>
        <c:crossAx val="1858125359"/>
        <c:crosses val="autoZero"/>
        <c:auto val="1"/>
        <c:lblAlgn val="ctr"/>
        <c:lblOffset val="100"/>
        <c:noMultiLvlLbl val="0"/>
      </c:catAx>
      <c:valAx>
        <c:axId val="1858125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000" b="0" i="0" u="none" strike="noStrike" kern="1200" baseline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endParaRPr lang="zh-CN"/>
          </a:p>
        </c:txPr>
        <c:crossAx val="1294259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altLang="zh-CN" sz="1000" b="0" i="0" u="none" strike="noStrike" kern="1200" baseline="0">
          <a:solidFill>
            <a:srgbClr val="002060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n-cs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测试准确率随有效率变化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Sheet1!$D$52</c:f>
              <c:strCache>
                <c:ptCount val="1"/>
                <c:pt idx="0">
                  <c:v>测试准确率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Sheet1!$A$53:$A$63</c:f>
              <c:numCache>
                <c:formatCode>General</c:formatCode>
                <c:ptCount val="11"/>
                <c:pt idx="0">
                  <c:v>0</c:v>
                </c:pt>
                <c:pt idx="1">
                  <c:v>8.0000000000000002E-3</c:v>
                </c:pt>
                <c:pt idx="2">
                  <c:v>0.02</c:v>
                </c:pt>
                <c:pt idx="3">
                  <c:v>0.04</c:v>
                </c:pt>
                <c:pt idx="4">
                  <c:v>0.06</c:v>
                </c:pt>
                <c:pt idx="5">
                  <c:v>0.1</c:v>
                </c:pt>
                <c:pt idx="6">
                  <c:v>0.2</c:v>
                </c:pt>
                <c:pt idx="7">
                  <c:v>0.4</c:v>
                </c:pt>
                <c:pt idx="8">
                  <c:v>0.6</c:v>
                </c:pt>
                <c:pt idx="9">
                  <c:v>0.8</c:v>
                </c:pt>
                <c:pt idx="10">
                  <c:v>1</c:v>
                </c:pt>
              </c:numCache>
            </c:numRef>
          </c:xVal>
          <c:yVal>
            <c:numRef>
              <c:f>Sheet1!$D$53:$D$63</c:f>
              <c:numCache>
                <c:formatCode>0.00%</c:formatCode>
                <c:ptCount val="11"/>
                <c:pt idx="0">
                  <c:v>0.317</c:v>
                </c:pt>
                <c:pt idx="1">
                  <c:v>0.317</c:v>
                </c:pt>
                <c:pt idx="2">
                  <c:v>0.317</c:v>
                </c:pt>
                <c:pt idx="3">
                  <c:v>0.318</c:v>
                </c:pt>
                <c:pt idx="4">
                  <c:v>0.32</c:v>
                </c:pt>
                <c:pt idx="5">
                  <c:v>0.33200000000000002</c:v>
                </c:pt>
                <c:pt idx="6">
                  <c:v>0.44800000000000001</c:v>
                </c:pt>
                <c:pt idx="7" formatCode="0%">
                  <c:v>0.82</c:v>
                </c:pt>
                <c:pt idx="8">
                  <c:v>0.92600000000000005</c:v>
                </c:pt>
                <c:pt idx="9">
                  <c:v>0.96899999999999997</c:v>
                </c:pt>
                <c:pt idx="10">
                  <c:v>0.97799999999999998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DD-49DD-B985-A524CB0B83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0155823"/>
        <c:axId val="890157071"/>
      </c:scatterChart>
      <c:valAx>
        <c:axId val="8901558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rgbClr val="002060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  <a:cs typeface="+mn-cs"/>
                  </a:defRPr>
                </a:pPr>
                <a:r>
                  <a:rPr lang="zh-CN" altLang="en-US" sz="1800">
                    <a:solidFill>
                      <a:srgbClr val="002060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有效率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rgbClr val="00206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endParaRPr lang="zh-CN"/>
          </a:p>
        </c:txPr>
        <c:crossAx val="890157071"/>
        <c:crosses val="autoZero"/>
        <c:crossBetween val="midCat"/>
      </c:valAx>
      <c:valAx>
        <c:axId val="890157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rgbClr val="002060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  <a:cs typeface="+mn-cs"/>
                  </a:defRPr>
                </a:pPr>
                <a:r>
                  <a:rPr lang="zh-CN" altLang="en-US" sz="2000">
                    <a:solidFill>
                      <a:srgbClr val="002060"/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测试集准确率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rgbClr val="00206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cs"/>
                </a:defRPr>
              </a:pPr>
              <a:endParaRPr lang="zh-CN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endParaRPr lang="zh-CN"/>
          </a:p>
        </c:txPr>
        <c:crossAx val="8901558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0.46167</cdr:x>
      <cdr:y>0.62135</cdr:y>
    </cdr:from>
    <cdr:to>
      <cdr:x>0.65085</cdr:x>
      <cdr:y>0.71775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90C3F8EC-E7C0-8507-07D6-14794DC511BA}"/>
            </a:ext>
          </a:extLst>
        </cdr:cNvPr>
        <cdr:cNvSpPr txBox="1"/>
      </cdr:nvSpPr>
      <cdr:spPr>
        <a:xfrm xmlns:a="http://schemas.openxmlformats.org/drawingml/2006/main">
          <a:off x="3732032" y="3174151"/>
          <a:ext cx="1529286" cy="4924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l"/>
          <a:r>
            <a:rPr lang="zh-CN" altLang="en-US" sz="28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rPr>
            <a:t>拐点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老师，同学们，大家</a:t>
            </a:r>
            <a:r>
              <a:rPr lang="en-US" altLang="zh-CN" dirty="0"/>
              <a:t>/</a:t>
            </a:r>
            <a:r>
              <a:rPr lang="zh-CN" altLang="en-US" dirty="0"/>
              <a:t>下午好。我们是</a:t>
            </a:r>
            <a:r>
              <a:rPr lang="en-US" altLang="zh-CN" dirty="0"/>
              <a:t>/</a:t>
            </a:r>
            <a:r>
              <a:rPr lang="zh-CN" altLang="en-US" dirty="0"/>
              <a:t>运动探测项目</a:t>
            </a:r>
            <a:r>
              <a:rPr lang="en-US" altLang="zh-CN" dirty="0"/>
              <a:t>/</a:t>
            </a:r>
            <a:r>
              <a:rPr lang="zh-CN" altLang="en-US" dirty="0"/>
              <a:t>第三组，组员有</a:t>
            </a:r>
            <a:r>
              <a:rPr lang="en-US" altLang="zh-CN" dirty="0"/>
              <a:t>/</a:t>
            </a:r>
            <a:r>
              <a:rPr lang="zh-CN" altLang="en-US" dirty="0"/>
              <a:t>陈浩南，余北辰，我是管仁阳。下面由我</a:t>
            </a:r>
            <a:r>
              <a:rPr lang="en-US" altLang="zh-CN" dirty="0"/>
              <a:t>/</a:t>
            </a:r>
            <a:r>
              <a:rPr lang="zh-CN" altLang="en-US" dirty="0"/>
              <a:t>来进行</a:t>
            </a:r>
            <a:r>
              <a:rPr lang="en-US" altLang="zh-CN" dirty="0"/>
              <a:t>/</a:t>
            </a:r>
            <a:r>
              <a:rPr lang="zh-CN" altLang="en-US" dirty="0"/>
              <a:t>此次项目的</a:t>
            </a:r>
            <a:r>
              <a:rPr lang="en-US" altLang="zh-CN" dirty="0"/>
              <a:t>/</a:t>
            </a:r>
            <a:r>
              <a:rPr lang="zh-CN" altLang="en-US" dirty="0"/>
              <a:t>结题报告。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92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该数据集的样本中</a:t>
            </a:r>
            <a:r>
              <a:rPr lang="en-US" altLang="zh-CN" dirty="0"/>
              <a:t>/</a:t>
            </a:r>
            <a:r>
              <a:rPr lang="zh-CN" altLang="en-US" dirty="0"/>
              <a:t>包含</a:t>
            </a:r>
            <a:r>
              <a:rPr lang="en-US" altLang="zh-CN" dirty="0"/>
              <a:t>/</a:t>
            </a:r>
            <a:r>
              <a:rPr lang="zh-CN" altLang="en-US" dirty="0"/>
              <a:t>上楼，下楼，散步，慢跑，坐下和站立</a:t>
            </a:r>
            <a:r>
              <a:rPr lang="en-US" altLang="zh-CN" dirty="0"/>
              <a:t>/</a:t>
            </a:r>
            <a:r>
              <a:rPr lang="zh-CN" altLang="en-US" dirty="0"/>
              <a:t>这六个类别</a:t>
            </a:r>
            <a:r>
              <a:rPr lang="en-US" altLang="zh-CN" dirty="0"/>
              <a:t>/</a:t>
            </a:r>
            <a:r>
              <a:rPr lang="zh-CN" altLang="en-US" dirty="0"/>
              <a:t>对应的</a:t>
            </a:r>
            <a:r>
              <a:rPr lang="en-US" altLang="zh-CN" dirty="0"/>
              <a:t>/</a:t>
            </a:r>
            <a:r>
              <a:rPr lang="zh-CN" altLang="en-US" dirty="0"/>
              <a:t>运动数据，运动数据</a:t>
            </a:r>
            <a:r>
              <a:rPr lang="en-US" altLang="zh-CN" dirty="0"/>
              <a:t>/</a:t>
            </a:r>
            <a:r>
              <a:rPr lang="zh-CN" altLang="en-US" dirty="0"/>
              <a:t>主要有</a:t>
            </a:r>
            <a:r>
              <a:rPr lang="en-US" altLang="zh-CN" dirty="0"/>
              <a:t>/</a:t>
            </a:r>
            <a:r>
              <a:rPr lang="zh-CN" altLang="en-US" dirty="0"/>
              <a:t>来自</a:t>
            </a:r>
            <a:r>
              <a:rPr lang="en-US" altLang="zh-CN" dirty="0"/>
              <a:t>/</a:t>
            </a:r>
            <a:r>
              <a:rPr lang="zh-CN" altLang="en-US" dirty="0"/>
              <a:t>加速度计的加速度大小、重力方向</a:t>
            </a:r>
            <a:r>
              <a:rPr lang="en-US" altLang="zh-CN" dirty="0"/>
              <a:t>/</a:t>
            </a:r>
            <a:r>
              <a:rPr lang="zh-CN" altLang="en-US" dirty="0"/>
              <a:t>和</a:t>
            </a:r>
            <a:r>
              <a:rPr lang="en-US" altLang="zh-CN" dirty="0"/>
              <a:t>/</a:t>
            </a:r>
            <a:r>
              <a:rPr lang="zh-CN" altLang="en-US" dirty="0"/>
              <a:t>来自陀螺仪的</a:t>
            </a:r>
            <a:r>
              <a:rPr lang="en-US" altLang="zh-CN" dirty="0"/>
              <a:t>/</a:t>
            </a:r>
            <a:r>
              <a:rPr lang="zh-CN" altLang="en-US" dirty="0"/>
              <a:t>位姿、旋转速度。样本有两类，长样本</a:t>
            </a:r>
            <a:r>
              <a:rPr lang="en-US" altLang="zh-CN" dirty="0"/>
              <a:t>2-3</a:t>
            </a:r>
            <a:r>
              <a:rPr lang="zh-CN" altLang="en-US" dirty="0"/>
              <a:t>分钟，短样本</a:t>
            </a:r>
            <a:r>
              <a:rPr lang="en-US" altLang="zh-CN" dirty="0"/>
              <a:t>30</a:t>
            </a:r>
            <a:r>
              <a:rPr lang="zh-CN" altLang="en-US" dirty="0"/>
              <a:t>秒到一分钟。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采样使用</a:t>
            </a:r>
            <a:r>
              <a:rPr lang="en-US" altLang="zh-CN" dirty="0"/>
              <a:t>/Iphone6</a:t>
            </a:r>
            <a:r>
              <a:rPr lang="zh-CN" altLang="en-US" dirty="0"/>
              <a:t>的</a:t>
            </a:r>
            <a:r>
              <a:rPr lang="en-US" altLang="zh-CN" dirty="0"/>
              <a:t>/CoreMotion</a:t>
            </a:r>
            <a:r>
              <a:rPr lang="zh-CN" altLang="en-US" dirty="0"/>
              <a:t>框架，采样频率为</a:t>
            </a:r>
            <a:r>
              <a:rPr lang="en-US" altLang="zh-CN" dirty="0"/>
              <a:t>/50Hz</a:t>
            </a:r>
            <a:r>
              <a:rPr lang="zh-CN" altLang="en-US" dirty="0"/>
              <a:t>，而且</a:t>
            </a:r>
            <a:r>
              <a:rPr lang="en-US" altLang="zh-CN" dirty="0"/>
              <a:t>/</a:t>
            </a:r>
            <a:r>
              <a:rPr lang="zh-CN" altLang="en-US" dirty="0"/>
              <a:t>对手机的</a:t>
            </a:r>
            <a:r>
              <a:rPr lang="en-US" altLang="zh-CN" dirty="0"/>
              <a:t>/</a:t>
            </a:r>
            <a:r>
              <a:rPr lang="zh-CN" altLang="en-US" dirty="0"/>
              <a:t>摆放位置</a:t>
            </a:r>
            <a:r>
              <a:rPr lang="en-US" altLang="zh-CN" dirty="0"/>
              <a:t>/</a:t>
            </a:r>
            <a:r>
              <a:rPr lang="zh-CN" altLang="en-US" dirty="0"/>
              <a:t>有所要求。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4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在样本中</a:t>
            </a:r>
            <a:r>
              <a:rPr lang="en-US" altLang="zh-CN" dirty="0"/>
              <a:t>/</a:t>
            </a:r>
            <a:r>
              <a:rPr lang="zh-CN" altLang="en-US" dirty="0"/>
              <a:t>男性比例略大于女性，年龄主要分布在</a:t>
            </a:r>
            <a:r>
              <a:rPr lang="en-US" altLang="zh-CN" dirty="0"/>
              <a:t>/19-39</a:t>
            </a:r>
            <a:r>
              <a:rPr lang="zh-CN" altLang="en-US" dirty="0"/>
              <a:t>岁这一区间，几乎没有</a:t>
            </a:r>
            <a:r>
              <a:rPr lang="en-US" altLang="zh-CN" dirty="0"/>
              <a:t>/40</a:t>
            </a:r>
            <a:r>
              <a:rPr lang="zh-CN" altLang="en-US" dirty="0"/>
              <a:t>岁以上的样本数据，我们认为</a:t>
            </a:r>
            <a:r>
              <a:rPr lang="en-US" altLang="zh-CN" dirty="0"/>
              <a:t>/</a:t>
            </a:r>
            <a:r>
              <a:rPr lang="zh-CN" altLang="en-US" dirty="0"/>
              <a:t>这会导致数据的</a:t>
            </a:r>
            <a:r>
              <a:rPr lang="en-US" altLang="zh-CN" dirty="0"/>
              <a:t>/</a:t>
            </a:r>
            <a:r>
              <a:rPr lang="zh-CN" altLang="en-US" dirty="0"/>
              <a:t>同质化严重。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540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样本的体重</a:t>
            </a:r>
            <a:r>
              <a:rPr lang="en-US" altLang="zh-CN" dirty="0"/>
              <a:t>/</a:t>
            </a:r>
            <a:r>
              <a:rPr lang="zh-CN" altLang="en-US" dirty="0"/>
              <a:t>近似正态分布，身高分布</a:t>
            </a:r>
            <a:r>
              <a:rPr lang="en-US" altLang="zh-CN" dirty="0"/>
              <a:t>/</a:t>
            </a:r>
            <a:r>
              <a:rPr lang="zh-CN" altLang="en-US" dirty="0"/>
              <a:t>较为均匀，这也比较</a:t>
            </a:r>
            <a:r>
              <a:rPr lang="en-US" altLang="zh-CN" dirty="0"/>
              <a:t>/</a:t>
            </a:r>
            <a:r>
              <a:rPr lang="zh-CN" altLang="en-US" dirty="0"/>
              <a:t>符合常理。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我们的工作</a:t>
            </a:r>
            <a:r>
              <a:rPr lang="en-US" altLang="zh-CN" dirty="0"/>
              <a:t>/</a:t>
            </a:r>
            <a:r>
              <a:rPr lang="zh-CN" altLang="en-US" dirty="0"/>
              <a:t>基于</a:t>
            </a:r>
            <a:r>
              <a:rPr lang="en-US" altLang="zh-CN" dirty="0"/>
              <a:t>Motion Sense</a:t>
            </a:r>
            <a:r>
              <a:rPr lang="zh-CN" altLang="en-US" dirty="0"/>
              <a:t>数据集，主要分为三个方面。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26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第一个方面</a:t>
            </a:r>
            <a:r>
              <a:rPr lang="en-US" altLang="zh-CN" dirty="0"/>
              <a:t>/</a:t>
            </a:r>
            <a:r>
              <a:rPr lang="zh-CN" altLang="en-US" dirty="0"/>
              <a:t>是</a:t>
            </a:r>
            <a:r>
              <a:rPr lang="en-US" altLang="zh-CN" dirty="0"/>
              <a:t>Baseline</a:t>
            </a:r>
            <a:r>
              <a:rPr lang="zh-CN" altLang="en-US" dirty="0"/>
              <a:t>模型的复现，模型本身</a:t>
            </a:r>
            <a:r>
              <a:rPr lang="en-US" altLang="zh-CN" dirty="0"/>
              <a:t>/</a:t>
            </a:r>
            <a:r>
              <a:rPr lang="zh-CN" altLang="en-US" dirty="0"/>
              <a:t>并不复杂，我们分别探究了</a:t>
            </a:r>
            <a:r>
              <a:rPr lang="en-US" altLang="zh-CN" dirty="0"/>
              <a:t>/CNN</a:t>
            </a:r>
            <a:r>
              <a:rPr lang="zh-CN" altLang="en-US" dirty="0"/>
              <a:t>和</a:t>
            </a:r>
            <a:r>
              <a:rPr lang="en-US" altLang="zh-CN" dirty="0"/>
              <a:t>LSTM/</a:t>
            </a:r>
            <a:r>
              <a:rPr lang="zh-CN" altLang="en-US" dirty="0"/>
              <a:t>对运动数据的</a:t>
            </a:r>
            <a:r>
              <a:rPr lang="en-US" altLang="zh-CN" dirty="0"/>
              <a:t>/</a:t>
            </a:r>
            <a:r>
              <a:rPr lang="zh-CN" altLang="en-US" dirty="0"/>
              <a:t>表达能力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第二部分，尝试了</a:t>
            </a:r>
            <a:r>
              <a:rPr lang="en-US" altLang="zh-CN" dirty="0"/>
              <a:t>/</a:t>
            </a:r>
            <a:r>
              <a:rPr lang="zh-CN" altLang="en-US" dirty="0"/>
              <a:t>以上四类</a:t>
            </a:r>
            <a:r>
              <a:rPr lang="en-US" altLang="zh-CN" dirty="0"/>
              <a:t>/</a:t>
            </a:r>
            <a:r>
              <a:rPr lang="zh-CN" altLang="en-US" dirty="0"/>
              <a:t>机器学习算法，为了保持</a:t>
            </a:r>
            <a:r>
              <a:rPr lang="en-US" altLang="zh-CN" dirty="0"/>
              <a:t>/</a:t>
            </a:r>
            <a:r>
              <a:rPr lang="zh-CN" altLang="en-US" dirty="0"/>
              <a:t>比较的公平性，我们使用了</a:t>
            </a:r>
            <a:r>
              <a:rPr lang="en-US" altLang="zh-CN" dirty="0"/>
              <a:t>/</a:t>
            </a:r>
            <a:r>
              <a:rPr lang="zh-CN" altLang="en-US" dirty="0"/>
              <a:t>框架内</a:t>
            </a:r>
            <a:r>
              <a:rPr lang="en-US" altLang="zh-CN" dirty="0"/>
              <a:t>/</a:t>
            </a:r>
            <a:r>
              <a:rPr lang="zh-CN" altLang="en-US" dirty="0"/>
              <a:t>网络架构搜索的方法</a:t>
            </a:r>
            <a:r>
              <a:rPr lang="en-US" altLang="zh-CN" dirty="0"/>
              <a:t>/</a:t>
            </a:r>
            <a:r>
              <a:rPr lang="zh-CN" altLang="en-US" dirty="0"/>
              <a:t>进行模型参数配置。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第三个部分，是运动数据</a:t>
            </a:r>
            <a:r>
              <a:rPr lang="en-US" altLang="zh-CN" dirty="0"/>
              <a:t>/</a:t>
            </a:r>
            <a:r>
              <a:rPr lang="zh-CN" altLang="en-US" dirty="0"/>
              <a:t>内在特性的探究。我们设计了多组实验，分别探究了</a:t>
            </a:r>
            <a:r>
              <a:rPr lang="en-US" altLang="zh-CN" dirty="0"/>
              <a:t>/</a:t>
            </a:r>
            <a:r>
              <a:rPr lang="zh-CN" altLang="en-US" dirty="0"/>
              <a:t>单个输入不同时间点数量、部分数据失效、单个传感器失效，和时间集中性</a:t>
            </a:r>
            <a:r>
              <a:rPr lang="en-US" altLang="zh-CN" dirty="0"/>
              <a:t>/</a:t>
            </a:r>
            <a:r>
              <a:rPr lang="zh-CN" altLang="en-US" dirty="0"/>
              <a:t>对训练效果的影响。“时间集中性”</a:t>
            </a:r>
            <a:r>
              <a:rPr lang="en-US" altLang="zh-CN" dirty="0"/>
              <a:t>/</a:t>
            </a:r>
            <a:r>
              <a:rPr lang="zh-CN" altLang="en-US" dirty="0"/>
              <a:t>是我们造的一个词，它的含义</a:t>
            </a:r>
            <a:r>
              <a:rPr lang="en-US" altLang="zh-CN" dirty="0"/>
              <a:t>/</a:t>
            </a:r>
            <a:r>
              <a:rPr lang="zh-CN" altLang="en-US" dirty="0"/>
              <a:t>我将在后面的部分</a:t>
            </a:r>
            <a:r>
              <a:rPr lang="en-US" altLang="zh-CN" dirty="0"/>
              <a:t>/</a:t>
            </a:r>
            <a:r>
              <a:rPr lang="zh-CN" altLang="en-US" dirty="0"/>
              <a:t>详细讲述。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810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我们首先</a:t>
            </a:r>
            <a:r>
              <a:rPr lang="en-US" altLang="zh-CN" dirty="0"/>
              <a:t>/</a:t>
            </a:r>
            <a:r>
              <a:rPr lang="zh-CN" altLang="en-US" dirty="0"/>
              <a:t>来看一下</a:t>
            </a:r>
            <a:r>
              <a:rPr lang="en-US" altLang="zh-CN" dirty="0"/>
              <a:t>/Baseline</a:t>
            </a:r>
            <a:r>
              <a:rPr lang="zh-CN" altLang="en-US" dirty="0"/>
              <a:t>模型，它由</a:t>
            </a:r>
            <a:r>
              <a:rPr lang="en-US" altLang="zh-CN" dirty="0"/>
              <a:t>/</a:t>
            </a:r>
            <a:r>
              <a:rPr lang="zh-CN" altLang="en-US" dirty="0"/>
              <a:t>两个卷积层</a:t>
            </a:r>
            <a:r>
              <a:rPr lang="en-US" altLang="zh-CN" dirty="0"/>
              <a:t>/</a:t>
            </a:r>
            <a:r>
              <a:rPr lang="zh-CN" altLang="en-US" dirty="0"/>
              <a:t>和一层</a:t>
            </a:r>
            <a:r>
              <a:rPr lang="en-US" altLang="zh-CN" dirty="0"/>
              <a:t>LSTM</a:t>
            </a:r>
            <a:r>
              <a:rPr lang="zh-CN" altLang="en-US" dirty="0"/>
              <a:t>组成，中间使用</a:t>
            </a:r>
            <a:r>
              <a:rPr lang="en-US" altLang="zh-CN" dirty="0"/>
              <a:t>/</a:t>
            </a:r>
            <a:r>
              <a:rPr lang="zh-CN" altLang="en-US" dirty="0"/>
              <a:t>全连接层连接。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/CNN</a:t>
            </a:r>
            <a:r>
              <a:rPr lang="zh-CN" altLang="en-US" dirty="0"/>
              <a:t>模型</a:t>
            </a:r>
            <a:r>
              <a:rPr lang="en-US" altLang="zh-CN" dirty="0"/>
              <a:t>/</a:t>
            </a:r>
            <a:r>
              <a:rPr lang="zh-CN" altLang="en-US" dirty="0"/>
              <a:t>极大增加了</a:t>
            </a:r>
            <a:r>
              <a:rPr lang="en-US" altLang="zh-CN" dirty="0"/>
              <a:t>/</a:t>
            </a:r>
            <a:r>
              <a:rPr lang="zh-CN" altLang="en-US" dirty="0"/>
              <a:t>隐空间维度，进而</a:t>
            </a:r>
            <a:r>
              <a:rPr lang="en-US" altLang="zh-CN" dirty="0"/>
              <a:t>/</a:t>
            </a:r>
            <a:r>
              <a:rPr lang="zh-CN" altLang="en-US" dirty="0"/>
              <a:t>决定了</a:t>
            </a:r>
            <a:r>
              <a:rPr lang="en-US" altLang="zh-CN" dirty="0"/>
              <a:t>/</a:t>
            </a:r>
            <a:r>
              <a:rPr lang="zh-CN" altLang="en-US" dirty="0"/>
              <a:t>图中红框所示的</a:t>
            </a:r>
            <a:r>
              <a:rPr lang="en-US" altLang="zh-CN" dirty="0"/>
              <a:t>/</a:t>
            </a:r>
            <a:r>
              <a:rPr lang="zh-CN" altLang="en-US" dirty="0"/>
              <a:t>全连接层参数量，因此，在去掉</a:t>
            </a:r>
            <a:r>
              <a:rPr lang="en-US" altLang="zh-CN" dirty="0"/>
              <a:t>CNN</a:t>
            </a:r>
            <a:r>
              <a:rPr lang="zh-CN" altLang="en-US" dirty="0"/>
              <a:t>以后，</a:t>
            </a:r>
            <a:r>
              <a:rPr lang="en-US" altLang="zh-CN" dirty="0"/>
              <a:t>LSTM</a:t>
            </a:r>
            <a:r>
              <a:rPr lang="zh-CN" altLang="en-US" dirty="0"/>
              <a:t>模型的参数量</a:t>
            </a:r>
            <a:r>
              <a:rPr lang="en-US" altLang="zh-CN" dirty="0"/>
              <a:t>/</a:t>
            </a:r>
            <a:r>
              <a:rPr lang="zh-CN" altLang="en-US" dirty="0"/>
              <a:t>会</a:t>
            </a:r>
            <a:r>
              <a:rPr lang="en-US" altLang="zh-CN" dirty="0"/>
              <a:t>/</a:t>
            </a:r>
            <a:r>
              <a:rPr lang="zh-CN" altLang="en-US" dirty="0"/>
              <a:t>大大降低。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具体而言，</a:t>
            </a:r>
            <a:r>
              <a:rPr lang="en-US" altLang="zh-CN" dirty="0"/>
              <a:t>CNN+LSTM</a:t>
            </a:r>
            <a:r>
              <a:rPr lang="zh-CN" altLang="en-US" dirty="0"/>
              <a:t>模型的</a:t>
            </a:r>
            <a:r>
              <a:rPr lang="en-US" altLang="zh-CN" dirty="0"/>
              <a:t>/</a:t>
            </a:r>
            <a:r>
              <a:rPr lang="zh-CN" altLang="en-US" dirty="0"/>
              <a:t>可学习参数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89002</a:t>
            </a:r>
            <a:r>
              <a:rPr lang="zh-CN" altLang="en-US" dirty="0"/>
              <a:t>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00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模型的参数依然有</a:t>
            </a:r>
            <a:r>
              <a:rPr lang="en-US" altLang="zh-CN" dirty="0"/>
              <a:t>88782</a:t>
            </a:r>
            <a:r>
              <a:rPr lang="zh-CN" altLang="en-US" dirty="0"/>
              <a:t>个，但是</a:t>
            </a:r>
            <a:r>
              <a:rPr lang="en-US" altLang="zh-CN" dirty="0"/>
              <a:t>/LSTM</a:t>
            </a:r>
            <a:r>
              <a:rPr lang="zh-CN" altLang="en-US" dirty="0"/>
              <a:t>模型的参数</a:t>
            </a:r>
            <a:r>
              <a:rPr lang="en-US" altLang="zh-CN" dirty="0"/>
              <a:t>/</a:t>
            </a:r>
            <a:r>
              <a:rPr lang="zh-CN" altLang="en-US" dirty="0"/>
              <a:t>只有</a:t>
            </a:r>
            <a:r>
              <a:rPr lang="en-US" altLang="zh-CN" dirty="0"/>
              <a:t>18346</a:t>
            </a:r>
            <a:r>
              <a:rPr lang="zh-CN" altLang="en-US" dirty="0"/>
              <a:t>个。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虽然</a:t>
            </a:r>
            <a:r>
              <a:rPr lang="en-US" altLang="zh-CN" dirty="0"/>
              <a:t>/</a:t>
            </a:r>
            <a:r>
              <a:rPr lang="zh-CN" altLang="en-US" dirty="0"/>
              <a:t>它的参数量</a:t>
            </a:r>
            <a:r>
              <a:rPr lang="en-US" altLang="zh-CN" dirty="0"/>
              <a:t>/</a:t>
            </a:r>
            <a:r>
              <a:rPr lang="zh-CN" altLang="en-US" dirty="0"/>
              <a:t>少了这么多，但是</a:t>
            </a:r>
            <a:r>
              <a:rPr lang="en-US" altLang="zh-CN" dirty="0"/>
              <a:t>/</a:t>
            </a:r>
            <a:r>
              <a:rPr lang="zh-CN" altLang="en-US" dirty="0"/>
              <a:t>依然具有很强的</a:t>
            </a:r>
            <a:r>
              <a:rPr lang="en-US" altLang="zh-CN" dirty="0"/>
              <a:t>/</a:t>
            </a:r>
            <a:r>
              <a:rPr lang="zh-CN" altLang="en-US" dirty="0"/>
              <a:t>表达能力，这一点</a:t>
            </a:r>
            <a:r>
              <a:rPr lang="en-US" altLang="zh-CN" dirty="0"/>
              <a:t>/</a:t>
            </a:r>
            <a:r>
              <a:rPr lang="zh-CN" altLang="en-US" dirty="0"/>
              <a:t>将在</a:t>
            </a:r>
            <a:r>
              <a:rPr lang="en-US" altLang="zh-CN" dirty="0"/>
              <a:t>/</a:t>
            </a:r>
            <a:r>
              <a:rPr lang="zh-CN" altLang="en-US" dirty="0"/>
              <a:t>后续的实验中</a:t>
            </a:r>
            <a:r>
              <a:rPr lang="en-US" altLang="zh-CN" dirty="0"/>
              <a:t>/</a:t>
            </a:r>
            <a:r>
              <a:rPr lang="zh-CN" altLang="en-US" dirty="0"/>
              <a:t>得到证明。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541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在第二部分中，我们尝试了梯度提升决策数、随机森林、</a:t>
            </a:r>
            <a:r>
              <a:rPr lang="en-US" altLang="zh-CN" dirty="0"/>
              <a:t>K</a:t>
            </a:r>
            <a:r>
              <a:rPr lang="zh-CN" altLang="en-US" dirty="0"/>
              <a:t>近邻聚类这三种方法，以及</a:t>
            </a:r>
            <a:r>
              <a:rPr lang="en-US" altLang="zh-CN" dirty="0"/>
              <a:t>/</a:t>
            </a:r>
            <a:r>
              <a:rPr lang="zh-CN" altLang="en-US" dirty="0"/>
              <a:t>使用</a:t>
            </a:r>
            <a:r>
              <a:rPr lang="en-US" altLang="zh-CN" dirty="0"/>
              <a:t>/ Ensemble Selection </a:t>
            </a:r>
            <a:r>
              <a:rPr lang="zh-CN" altLang="en-US" dirty="0"/>
              <a:t>的方法</a:t>
            </a:r>
            <a:r>
              <a:rPr lang="en-US" altLang="zh-CN" dirty="0"/>
              <a:t>/</a:t>
            </a:r>
            <a:r>
              <a:rPr lang="zh-CN" altLang="en-US" dirty="0"/>
              <a:t>集成这些模型</a:t>
            </a:r>
            <a:r>
              <a:rPr lang="en-US" altLang="zh-CN" dirty="0"/>
              <a:t>/</a:t>
            </a:r>
            <a:r>
              <a:rPr lang="zh-CN" altLang="en-US" dirty="0"/>
              <a:t>所得到的</a:t>
            </a:r>
            <a:r>
              <a:rPr lang="en-US" altLang="zh-CN" dirty="0"/>
              <a:t>/</a:t>
            </a:r>
            <a:r>
              <a:rPr lang="zh-CN" altLang="en-US" dirty="0"/>
              <a:t>混合模型。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410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在第三部分中，我们分别设计了</a:t>
            </a:r>
            <a:r>
              <a:rPr lang="en-US" altLang="zh-CN" dirty="0"/>
              <a:t>/</a:t>
            </a:r>
            <a:r>
              <a:rPr lang="zh-CN" altLang="en-US" dirty="0"/>
              <a:t>四组实验</a:t>
            </a:r>
            <a:r>
              <a:rPr lang="en-US" altLang="zh-CN" dirty="0"/>
              <a:t>/</a:t>
            </a:r>
            <a:r>
              <a:rPr lang="zh-CN" altLang="en-US" dirty="0"/>
              <a:t>来探究数据的</a:t>
            </a:r>
            <a:r>
              <a:rPr lang="en-US" altLang="zh-CN" dirty="0"/>
              <a:t>/</a:t>
            </a:r>
            <a:r>
              <a:rPr lang="zh-CN" altLang="en-US" dirty="0"/>
              <a:t>内在特性。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为了探究</a:t>
            </a:r>
            <a:r>
              <a:rPr lang="en-US" altLang="zh-CN" dirty="0"/>
              <a:t>/</a:t>
            </a:r>
            <a:r>
              <a:rPr lang="zh-CN" altLang="en-US" dirty="0"/>
              <a:t>单个输入中时间点数量</a:t>
            </a:r>
            <a:r>
              <a:rPr lang="en-US" altLang="zh-CN" dirty="0"/>
              <a:t>/</a:t>
            </a:r>
            <a:r>
              <a:rPr lang="zh-CN" altLang="en-US" dirty="0"/>
              <a:t>对模型效果的影响，我们选取</a:t>
            </a:r>
            <a:r>
              <a:rPr lang="en-US" altLang="zh-CN" dirty="0"/>
              <a:t>/</a:t>
            </a:r>
            <a:r>
              <a:rPr lang="zh-CN" altLang="en-US" dirty="0"/>
              <a:t>时间点为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24</a:t>
            </a:r>
            <a:r>
              <a:rPr lang="zh-CN" altLang="en-US" dirty="0"/>
              <a:t>，</a:t>
            </a:r>
            <a:r>
              <a:rPr lang="en-US" altLang="zh-CN" dirty="0"/>
              <a:t>48</a:t>
            </a:r>
            <a:r>
              <a:rPr lang="zh-CN" altLang="en-US" dirty="0"/>
              <a:t>，</a:t>
            </a:r>
            <a:r>
              <a:rPr lang="en-US" altLang="zh-CN" dirty="0"/>
              <a:t>60</a:t>
            </a:r>
            <a:r>
              <a:rPr lang="zh-CN" altLang="en-US" dirty="0"/>
              <a:t>和</a:t>
            </a:r>
            <a:r>
              <a:rPr lang="en-US" altLang="zh-CN" dirty="0"/>
              <a:t>72</a:t>
            </a:r>
            <a:r>
              <a:rPr lang="zh-CN" altLang="en-US" dirty="0"/>
              <a:t>，他们对应的</a:t>
            </a:r>
            <a:r>
              <a:rPr lang="en-US" altLang="zh-CN" dirty="0"/>
              <a:t>/</a:t>
            </a:r>
            <a:r>
              <a:rPr lang="zh-CN" altLang="en-US" dirty="0"/>
              <a:t>输入特征量</a:t>
            </a:r>
            <a:r>
              <a:rPr lang="en-US" altLang="zh-CN" dirty="0"/>
              <a:t>/</a:t>
            </a:r>
            <a:r>
              <a:rPr lang="zh-CN" altLang="en-US" dirty="0"/>
              <a:t>如表中所示。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为了探究</a:t>
            </a:r>
            <a:r>
              <a:rPr lang="en-US" altLang="zh-CN" dirty="0"/>
              <a:t>/</a:t>
            </a:r>
            <a:r>
              <a:rPr lang="zh-CN" altLang="en-US" dirty="0"/>
              <a:t>有效率</a:t>
            </a:r>
            <a:r>
              <a:rPr lang="en-US" altLang="zh-CN" dirty="0"/>
              <a:t>/</a:t>
            </a:r>
            <a:r>
              <a:rPr lang="zh-CN" altLang="en-US" dirty="0"/>
              <a:t>对效果的影响，我们取</a:t>
            </a:r>
            <a:r>
              <a:rPr lang="en-US" altLang="zh-CN" dirty="0"/>
              <a:t>/</a:t>
            </a:r>
            <a:r>
              <a:rPr lang="zh-CN" altLang="en-US" dirty="0"/>
              <a:t>有效率</a:t>
            </a:r>
            <a:r>
              <a:rPr lang="en-US" altLang="zh-CN" dirty="0"/>
              <a:t>/</a:t>
            </a:r>
            <a:r>
              <a:rPr lang="zh-CN" altLang="en-US" dirty="0"/>
              <a:t>从</a:t>
            </a:r>
            <a:r>
              <a:rPr lang="en-US" altLang="zh-CN" dirty="0"/>
              <a:t>0.8/</a:t>
            </a:r>
            <a:r>
              <a:rPr lang="zh-CN" altLang="en-US" dirty="0"/>
              <a:t>一直趋向于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为了探究</a:t>
            </a:r>
            <a:r>
              <a:rPr lang="en-US" altLang="zh-CN" dirty="0"/>
              <a:t>/</a:t>
            </a:r>
            <a:r>
              <a:rPr lang="zh-CN" altLang="en-US" dirty="0"/>
              <a:t>不同传感器</a:t>
            </a:r>
            <a:r>
              <a:rPr lang="en-US" altLang="zh-CN" dirty="0"/>
              <a:t>/</a:t>
            </a:r>
            <a:r>
              <a:rPr lang="zh-CN" altLang="en-US" dirty="0"/>
              <a:t>对模型的贡献程度，我们分别屏蔽</a:t>
            </a:r>
            <a:r>
              <a:rPr lang="en-US" altLang="zh-CN" dirty="0"/>
              <a:t>/</a:t>
            </a:r>
            <a:r>
              <a:rPr lang="zh-CN" altLang="en-US" dirty="0"/>
              <a:t>位姿数据、重力方向、旋转速度和加速度数据。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最后是</a:t>
            </a:r>
            <a:r>
              <a:rPr lang="en-US" altLang="zh-CN" dirty="0"/>
              <a:t>/</a:t>
            </a:r>
            <a:r>
              <a:rPr lang="zh-CN" altLang="en-US" dirty="0"/>
              <a:t>先前提到过的</a:t>
            </a:r>
            <a:r>
              <a:rPr lang="en-US" altLang="zh-CN" dirty="0"/>
              <a:t>/</a:t>
            </a:r>
            <a:r>
              <a:rPr lang="zh-CN" altLang="en-US" dirty="0"/>
              <a:t>时间集中性。时间集中</a:t>
            </a:r>
            <a:r>
              <a:rPr lang="en-US" altLang="zh-CN" dirty="0"/>
              <a:t>/</a:t>
            </a:r>
            <a:r>
              <a:rPr lang="zh-CN" altLang="en-US" dirty="0"/>
              <a:t>指的是，在</a:t>
            </a:r>
            <a:r>
              <a:rPr lang="en-US" altLang="zh-CN" dirty="0"/>
              <a:t>/</a:t>
            </a:r>
            <a:r>
              <a:rPr lang="zh-CN" altLang="en-US" dirty="0"/>
              <a:t>一次输入的</a:t>
            </a:r>
            <a:r>
              <a:rPr lang="en-US" altLang="zh-CN" dirty="0"/>
              <a:t>/</a:t>
            </a:r>
            <a:r>
              <a:rPr lang="zh-CN" altLang="en-US" dirty="0"/>
              <a:t>特征量相同时，数据来源于</a:t>
            </a:r>
            <a:r>
              <a:rPr lang="en-US" altLang="zh-CN" dirty="0"/>
              <a:t>/</a:t>
            </a:r>
            <a:r>
              <a:rPr lang="zh-CN" altLang="en-US" dirty="0"/>
              <a:t>集中连续的时间点。具体在实验中，我们取时间点</a:t>
            </a:r>
            <a:r>
              <a:rPr lang="en-US" altLang="zh-CN" dirty="0"/>
              <a:t>=12</a:t>
            </a:r>
            <a:r>
              <a:rPr lang="zh-CN" altLang="en-US" dirty="0"/>
              <a:t>，有效率为</a:t>
            </a:r>
            <a:r>
              <a:rPr lang="en-US" altLang="zh-CN" dirty="0"/>
              <a:t>1.0</a:t>
            </a:r>
            <a:r>
              <a:rPr lang="zh-CN" altLang="en-US" dirty="0"/>
              <a:t>时的数据</a:t>
            </a:r>
            <a:r>
              <a:rPr lang="en-US" altLang="zh-CN" dirty="0"/>
              <a:t>/</a:t>
            </a:r>
            <a:r>
              <a:rPr lang="zh-CN" altLang="en-US" dirty="0"/>
              <a:t>为时间集中数据；取时间点</a:t>
            </a:r>
            <a:r>
              <a:rPr lang="en-US" altLang="zh-CN" dirty="0"/>
              <a:t>=48</a:t>
            </a:r>
            <a:r>
              <a:rPr lang="zh-CN" altLang="en-US" dirty="0"/>
              <a:t>，有效率为</a:t>
            </a:r>
            <a:r>
              <a:rPr lang="en-US" altLang="zh-CN" dirty="0"/>
              <a:t>0.25</a:t>
            </a:r>
            <a:r>
              <a:rPr lang="zh-CN" altLang="en-US" dirty="0"/>
              <a:t>时的数据</a:t>
            </a:r>
            <a:r>
              <a:rPr lang="en-US" altLang="zh-CN" dirty="0"/>
              <a:t>/</a:t>
            </a:r>
            <a:r>
              <a:rPr lang="zh-CN" altLang="en-US" dirty="0"/>
              <a:t>为不集中数据。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253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下面是实验的结果与分析。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36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我将从</a:t>
            </a:r>
            <a:r>
              <a:rPr lang="en-US" altLang="zh-CN" dirty="0"/>
              <a:t>/</a:t>
            </a:r>
            <a:r>
              <a:rPr lang="zh-CN" altLang="en-US" dirty="0"/>
              <a:t>项目背景、相关工作、数据集、模型方法、实验分析</a:t>
            </a:r>
            <a:r>
              <a:rPr lang="en-US" altLang="zh-CN" dirty="0"/>
              <a:t>/</a:t>
            </a:r>
            <a:r>
              <a:rPr lang="zh-CN" altLang="en-US" dirty="0"/>
              <a:t>这五个方面展开。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844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从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Baseline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实验中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可以看到</a:t>
            </a:r>
            <a:r>
              <a:rPr lang="zh-CN" altLang="en-US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参数量最大的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2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CNN+LSTM</a:t>
            </a:r>
            <a:r>
              <a:rPr lang="en-US" altLang="zh-CN" sz="1200" spc="215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</a:t>
            </a:r>
            <a:r>
              <a:rPr lang="zh-CN" altLang="en-US" sz="1200" spc="215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模型</a:t>
            </a:r>
            <a:r>
              <a:rPr lang="en-US" altLang="zh-CN" sz="1200" spc="215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效果最好；而当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仅使用 </a:t>
            </a:r>
            <a:r>
              <a:rPr lang="en-US" altLang="zh-CN" sz="12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LSTM</a:t>
            </a:r>
            <a:r>
              <a:rPr lang="en-US" altLang="zh-CN" sz="1200" spc="2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时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模型取得了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更好的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训练数据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准确度，但是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泛化能力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有所下降；仅使用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2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CNN</a:t>
            </a:r>
            <a:r>
              <a:rPr lang="en-US" altLang="zh-CN" sz="1200" spc="325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模型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zh-CN" altLang="en-US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训练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集上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表现出了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严重的</a:t>
            </a:r>
            <a:r>
              <a:rPr lang="zh-CN" altLang="en-US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过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拟合</a:t>
            </a:r>
            <a:r>
              <a:rPr lang="zh-CN" altLang="en-US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相比于</a:t>
            </a:r>
            <a:r>
              <a:rPr lang="zh-CN" altLang="zh-CN" sz="1200" spc="17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2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CNN+LSTM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2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CNN</a:t>
            </a:r>
            <a:r>
              <a:rPr lang="en-US" altLang="zh-CN" sz="1200" spc="325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</a:t>
            </a:r>
            <a:r>
              <a:rPr lang="zh-CN" altLang="en-US" sz="1200" spc="32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训练数据</a:t>
            </a:r>
            <a:r>
              <a:rPr lang="zh-CN" altLang="en-US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准确率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提高了 </a:t>
            </a:r>
            <a:r>
              <a:rPr lang="en-US" altLang="zh-CN" sz="12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3%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，而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表示泛化能力的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测试准确率</a:t>
            </a:r>
            <a:r>
              <a:rPr lang="en-US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下降了 </a:t>
            </a:r>
            <a:r>
              <a:rPr lang="en-US" altLang="zh-CN" sz="12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3.6%</a:t>
            </a:r>
            <a:r>
              <a:rPr lang="zh-CN" altLang="zh-CN" sz="12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12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effectLst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本实验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也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验证</a:t>
            </a:r>
            <a:r>
              <a:rPr lang="zh-CN" altLang="zh-CN" sz="1800" spc="-5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了 </a:t>
            </a:r>
            <a:r>
              <a:rPr lang="en-US" altLang="zh-CN" sz="1800" spc="-5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LSTM</a:t>
            </a:r>
            <a:r>
              <a:rPr lang="en-US" altLang="zh-CN" sz="1800" spc="17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模型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对时序数据的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表达能力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强</a:t>
            </a:r>
            <a:r>
              <a:rPr lang="zh-CN" altLang="zh-CN" sz="1800" spc="-5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于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CNN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LSTM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模型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本身的参数量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并不大，仅有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完整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模型的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20%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CNN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的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21%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，但是它的效果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却与</a:t>
            </a:r>
            <a:r>
              <a:rPr lang="zh-CN" altLang="en-US" sz="1800" spc="-15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完整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相近。去掉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spc="-15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LSTM</a:t>
            </a:r>
            <a:r>
              <a:rPr lang="en-US" altLang="zh-CN" sz="1800" spc="8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以后，虽然</a:t>
            </a:r>
            <a:r>
              <a:rPr lang="zh-CN" altLang="zh-CN" sz="1800" spc="-15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CNN</a:t>
            </a:r>
            <a:r>
              <a:rPr lang="en-US" altLang="zh-CN" sz="1800" spc="95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/</a:t>
            </a:r>
            <a:r>
              <a:rPr lang="zh-CN" altLang="zh-CN" sz="1800" spc="-7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与 </a:t>
            </a:r>
            <a:r>
              <a:rPr lang="en-US" altLang="zh-CN" sz="1800" spc="-7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完整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模型的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参数量相当，但是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CNN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模型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表现出了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较强的过拟合。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5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290" marR="170815" algn="just">
              <a:lnSpc>
                <a:spcPct val="95000"/>
              </a:lnSpc>
              <a:spcBef>
                <a:spcPts val="5"/>
              </a:spcBef>
              <a:spcAft>
                <a:spcPts val="0"/>
              </a:spcAft>
            </a:pP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接下来是对数据内在特性的探究。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61290" marR="170815" algn="just">
              <a:lnSpc>
                <a:spcPct val="95000"/>
              </a:lnSpc>
              <a:spcBef>
                <a:spcPts val="5"/>
              </a:spcBef>
              <a:spcAft>
                <a:spcPts val="0"/>
              </a:spcAft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通常认为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一次输入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更多时间点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意味着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更多输入特征，也就意味着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更丰富的输入信息，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会带来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更好的预测效果。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61290" marR="170815" algn="just">
              <a:lnSpc>
                <a:spcPct val="95000"/>
              </a:lnSpc>
              <a:spcBef>
                <a:spcPts val="5"/>
              </a:spcBef>
              <a:spcAft>
                <a:spcPts val="0"/>
              </a:spcAft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然而，更多的输入特征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也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spc="-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必须要使用</a:t>
            </a:r>
            <a:r>
              <a:rPr lang="en-US" altLang="zh-CN" sz="1800" spc="-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spc="-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更大的、表达能力更强的模型</a:t>
            </a:r>
            <a:r>
              <a:rPr lang="en-US" altLang="zh-CN" sz="1800" spc="-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spc="-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来提取。从</a:t>
            </a:r>
            <a:r>
              <a:rPr lang="en-US" altLang="zh-CN" sz="1800" spc="-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spc="-3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</a:t>
            </a:r>
            <a:r>
              <a:rPr lang="zh-CN" altLang="zh-CN" sz="1800" spc="-26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spc="-3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中的数据</a:t>
            </a:r>
            <a:r>
              <a:rPr lang="en-US" altLang="zh-CN" sz="1800" spc="-3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spc="-3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可见，随着</a:t>
            </a:r>
            <a:r>
              <a:rPr lang="zh-CN" altLang="zh-CN" sz="1800" spc="-25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spc="-255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800" spc="-255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时 间 点</a:t>
            </a:r>
            <a:r>
              <a:rPr lang="en-US" altLang="zh-CN" sz="1800" spc="45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1800" spc="-7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增大，为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达到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最优效果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所需要的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模型规模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也不断增大。而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本实验中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使用的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集成学习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规模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是有上界的</a:t>
            </a:r>
            <a:r>
              <a:rPr lang="zh-CN" altLang="zh-CN" sz="1800" spc="-5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，当 </a:t>
            </a:r>
            <a:r>
              <a:rPr lang="zh-CN" altLang="en-US" sz="1800" i="1" dirty="0">
                <a:effectLst/>
                <a:latin typeface="Bookman Old Style" panose="02050604050505020204" pitchFamily="18" charset="0"/>
                <a:ea typeface="Bookman Old Style" panose="02050604050505020204" pitchFamily="18" charset="0"/>
                <a:cs typeface="宋体" panose="02010600030101010101" pitchFamily="2" charset="-122"/>
              </a:rPr>
              <a:t>时间点</a:t>
            </a:r>
            <a:r>
              <a:rPr lang="en-US" altLang="zh-CN" sz="1800" i="1" dirty="0">
                <a:effectLst/>
                <a:latin typeface="Bookman Old Style" panose="02050604050505020204" pitchFamily="18" charset="0"/>
                <a:ea typeface="Bookman Old Style" panose="02050604050505020204" pitchFamily="18" charset="0"/>
                <a:cs typeface="宋体" panose="02010600030101010101" pitchFamily="2" charset="-122"/>
              </a:rPr>
              <a:t>/</a:t>
            </a:r>
            <a:r>
              <a:rPr lang="zh-CN" altLang="en-US" sz="1800" i="1" dirty="0">
                <a:effectLst/>
                <a:latin typeface="Bookman Old Style" panose="02050604050505020204" pitchFamily="18" charset="0"/>
                <a:ea typeface="Bookman Old Style" panose="02050604050505020204" pitchFamily="18" charset="0"/>
                <a:cs typeface="宋体" panose="02010600030101010101" pitchFamily="2" charset="-122"/>
              </a:rPr>
              <a:t>大于</a:t>
            </a:r>
            <a:r>
              <a:rPr lang="en-US" altLang="zh-CN" sz="18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宋体" panose="02010600030101010101" pitchFamily="2" charset="-122"/>
              </a:rPr>
              <a:t>48</a:t>
            </a:r>
            <a:r>
              <a:rPr lang="en-US" altLang="zh-CN" sz="1800" spc="1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时，最大的模型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也无法适应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增多的特征量，测试集的准确率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也就略有</a:t>
            </a:r>
            <a:r>
              <a:rPr lang="zh-CN" altLang="zh-CN" sz="1800" spc="-2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下降。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413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5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在有效率实验中，我们可以观察到三个现象。首先是，准确率下降的拐点</a:t>
            </a:r>
            <a:r>
              <a:rPr lang="en-US" altLang="zh-CN" sz="105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05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出现在</a:t>
            </a:r>
            <a:r>
              <a:rPr lang="en-US" altLang="zh-CN" sz="105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0.2/</a:t>
            </a:r>
            <a:r>
              <a:rPr lang="zh-CN" altLang="en-US" sz="105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05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0.4</a:t>
            </a:r>
            <a:r>
              <a:rPr lang="zh-CN" altLang="en-US" sz="105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之间。</a:t>
            </a:r>
            <a:endParaRPr lang="en-US" altLang="zh-CN" sz="105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05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05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其次，</a:t>
            </a:r>
            <a:r>
              <a:rPr lang="zh-CN" altLang="zh-CN" sz="105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随</a:t>
            </a:r>
            <a:r>
              <a:rPr lang="zh-CN" altLang="zh-CN" sz="1050" spc="-15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着有效率下降，输入特征趋向于</a:t>
            </a:r>
            <a:r>
              <a:rPr lang="zh-CN" altLang="zh-CN" sz="1050" spc="-23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0</a:t>
            </a:r>
            <a:r>
              <a:rPr lang="zh-CN" altLang="en-US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，输出</a:t>
            </a:r>
            <a:r>
              <a:rPr lang="en-US" altLang="zh-CN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/</a:t>
            </a:r>
            <a:r>
              <a:rPr lang="zh-CN" altLang="en-US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趋向于</a:t>
            </a:r>
            <a:r>
              <a:rPr lang="en-US" altLang="zh-CN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/0</a:t>
            </a:r>
            <a:r>
              <a:rPr lang="zh-CN" altLang="en-US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对应的</a:t>
            </a:r>
            <a:r>
              <a:rPr lang="en-US" altLang="zh-CN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/</a:t>
            </a:r>
            <a:r>
              <a:rPr lang="zh-CN" altLang="en-US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模型的输出类别</a:t>
            </a:r>
            <a:r>
              <a:rPr lang="en-US" altLang="zh-CN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/</a:t>
            </a:r>
            <a:r>
              <a:rPr lang="zh-CN" altLang="en-US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在测试集中</a:t>
            </a:r>
            <a:r>
              <a:rPr lang="en-US" altLang="zh-CN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/</a:t>
            </a:r>
            <a:r>
              <a:rPr lang="zh-CN" altLang="en-US" sz="1050" dirty="0">
                <a:effectLst/>
                <a:latin typeface="+mj-lt"/>
                <a:ea typeface="Palatino Linotype" panose="02040502050505030304" pitchFamily="18" charset="0"/>
                <a:cs typeface="宋体" panose="02010600030101010101" pitchFamily="2" charset="-122"/>
              </a:rPr>
              <a:t>所占的比例</a:t>
            </a:r>
            <a:r>
              <a:rPr lang="zh-CN" altLang="zh-CN" sz="1050" spc="-2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1050" spc="-2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050" spc="-2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050" spc="-2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同时</a:t>
            </a:r>
            <a:r>
              <a:rPr lang="en-US" altLang="zh-CN" sz="1050" spc="-2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050" spc="-2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可以观察到，在一系列实验中，</a:t>
            </a:r>
            <a:r>
              <a:rPr lang="zh-CN" altLang="zh-CN" sz="1050" spc="-2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达到最优效果的模型</a:t>
            </a:r>
            <a:r>
              <a:rPr lang="en-US" altLang="zh-CN" sz="1050" spc="-2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050" spc="-2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都是</a:t>
            </a:r>
            <a:r>
              <a:rPr lang="en-US" altLang="zh-CN" sz="1050" spc="-2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LightGBM</a:t>
            </a:r>
            <a:r>
              <a:rPr lang="zh-CN" altLang="en-US" sz="1050" spc="-2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05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400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我们绘制了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测试集准确率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随着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有效率变化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而变化的曲线，可以直观地看到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拐点位置</a:t>
            </a: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另外一方面，当有效率趋向于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时，准确率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收敛于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31.7%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。这意味着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全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输入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对应的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输出标签，在测试集中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所占的比率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31.7%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，反映出了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数据集的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分类标签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并不均匀。</a:t>
            </a: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78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准确率下降的拐点出现在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0.2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到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0.4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之间意味着，当输入数据在时间维度和传感器维度被掩盖掉大部分信息后，依然可以达到较好的效果。于是我们猜想，分散的数据优于集中的数据，我们也设计实验尝试验证了这猜想。</a:t>
            </a: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但是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实验结果显示出了不同的结论。分散的数据在使用完整数据训练的模型上的效果大打折扣，在使用分散数据训练的模型上的测试集准确率略低于集中数据。</a:t>
            </a: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值得注意的是，训练数据的准确率有较大的下降，这说明分散数据可以达到的性能还有较大的提升空间。</a:t>
            </a: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10" dirty="0">
              <a:effectLst/>
              <a:latin typeface="+mj-lt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比较遗憾的是，由于项目时间有限，我们无法再深入探究分散数据和集中数据在其他场景下的优劣，只能说明在特征数量为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144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，有效率为</a:t>
            </a:r>
            <a:r>
              <a:rPr lang="en-US" altLang="zh-CN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0.25</a:t>
            </a:r>
            <a:r>
              <a:rPr lang="zh-CN" altLang="en-US" sz="1200" spc="-110" dirty="0">
                <a:effectLst/>
                <a:latin typeface="+mj-lt"/>
                <a:ea typeface="宋体" panose="02010600030101010101" pitchFamily="2" charset="-122"/>
                <a:cs typeface="宋体" panose="02010600030101010101" pitchFamily="2" charset="-122"/>
              </a:rPr>
              <a:t>时分散数据并不优于集中数据。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01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290" marR="170815" algn="just">
              <a:lnSpc>
                <a:spcPct val="90000"/>
              </a:lnSpc>
              <a:spcAft>
                <a:spcPts val="0"/>
              </a:spcAft>
            </a:pP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在传感器屏蔽实验中，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屏蔽掉越重要的传感器，测试准确率下降幅度越</a:t>
            </a:r>
            <a:r>
              <a:rPr lang="zh-CN" altLang="zh-CN" sz="1800" spc="-3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大。从</a:t>
            </a:r>
            <a:r>
              <a:rPr lang="zh-CN" altLang="en-US" sz="1800" spc="-3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中的数据可以看出，位姿</a:t>
            </a:r>
            <a:r>
              <a:rPr lang="zh-CN" altLang="en-US" sz="1800" spc="-45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最不重要，</a:t>
            </a:r>
            <a:r>
              <a:rPr lang="en-US" altLang="zh-CN" sz="1800" spc="3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加速度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最重要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61290" marR="170815" algn="just">
              <a:lnSpc>
                <a:spcPct val="90000"/>
              </a:lnSpc>
              <a:spcAft>
                <a:spcPts val="0"/>
              </a:spcAft>
            </a:pPr>
            <a:endParaRPr lang="en-US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61290" marR="170815" algn="just">
              <a:lnSpc>
                <a:spcPct val="90000"/>
              </a:lnSpc>
              <a:spcAft>
                <a:spcPts val="0"/>
              </a:spcAft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此外，实验中还发现，在屏蔽位姿数据与重力数据时</a:t>
            </a:r>
            <a:r>
              <a:rPr lang="zh-CN" altLang="en-US" sz="1800" spc="38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LightGBM</a:t>
            </a:r>
            <a:r>
              <a:rPr lang="en-US" altLang="zh-CN" sz="1800" spc="185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可以媲美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未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屏蔽时的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效果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、屏蔽旋转数据时</a:t>
            </a:r>
            <a:r>
              <a:rPr lang="zh-CN" altLang="zh-CN" sz="1800" spc="39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LightGBM</a:t>
            </a:r>
            <a:r>
              <a:rPr lang="en-US" altLang="zh-CN" sz="1800" spc="19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 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的效</a:t>
            </a:r>
            <a:r>
              <a:rPr lang="zh-CN" altLang="zh-CN" sz="1800" spc="-5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果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依然有</a:t>
            </a:r>
            <a:r>
              <a:rPr lang="zh-CN" altLang="zh-CN" sz="1800" spc="18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88.2%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这一现象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是因为</a:t>
            </a:r>
            <a:r>
              <a:rPr lang="zh-CN" altLang="zh-CN" sz="1800" spc="18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LightGBM</a:t>
            </a:r>
            <a:r>
              <a:rPr lang="en-US" altLang="zh-CN" sz="1800" spc="335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宋体" panose="02010600030101010101" pitchFamily="2" charset="-122"/>
              </a:rPr>
              <a:t> 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模型可以很好地提取加速度数据特征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288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290" marR="170815" algn="just">
              <a:lnSpc>
                <a:spcPct val="90000"/>
              </a:lnSpc>
              <a:spcAft>
                <a:spcPts val="0"/>
              </a:spcAft>
            </a:pP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这个结论在此实验中得到印证，当屏蔽加速度传感器以后，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LightGBM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的效果落到了倒数第二，仅有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65.0%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45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最后总结一下我们的工作与结论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06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通过对</a:t>
            </a:r>
            <a:r>
              <a:rPr lang="en-US" altLang="zh-CN" dirty="0"/>
              <a:t>baseline</a:t>
            </a:r>
            <a:r>
              <a:rPr lang="zh-CN" altLang="en-US" dirty="0"/>
              <a:t>模型的探究，我们发现</a:t>
            </a:r>
            <a:r>
              <a:rPr lang="en-US" altLang="zh-CN" dirty="0"/>
              <a:t>LSTM</a:t>
            </a:r>
            <a:r>
              <a:rPr lang="zh-CN" altLang="en-US" dirty="0"/>
              <a:t>模型的时序数据表达能力远强于</a:t>
            </a:r>
            <a:r>
              <a:rPr lang="en-US" altLang="zh-CN" dirty="0"/>
              <a:t>CNN</a:t>
            </a:r>
            <a:r>
              <a:rPr lang="zh-CN" altLang="en-US" dirty="0"/>
              <a:t>，并且更大参数规模并不意味着更好的表达能力。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在对数据内在特性探究的实验中，我们验证了四个结论：</a:t>
            </a:r>
            <a:endParaRPr lang="en-US" altLang="zh-CN" dirty="0"/>
          </a:p>
          <a:p>
            <a:r>
              <a:rPr lang="en-US" altLang="zh-CN" dirty="0"/>
              <a:t>1.</a:t>
            </a:r>
          </a:p>
          <a:p>
            <a:r>
              <a:rPr lang="en-US" altLang="zh-CN" dirty="0"/>
              <a:t>2.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在运动探测任务中，传感器重要性排序依次是加速度、旋转速度、重力方向、位姿，且加速度传感器占据主导地位</a:t>
            </a:r>
            <a:endParaRPr lang="en-US" altLang="zh-CN" dirty="0"/>
          </a:p>
          <a:p>
            <a:r>
              <a:rPr lang="en-US" altLang="zh-CN" dirty="0"/>
              <a:t>4. </a:t>
            </a:r>
          </a:p>
          <a:p>
            <a:endParaRPr lang="en-US" altLang="zh-CN" dirty="0"/>
          </a:p>
          <a:p>
            <a:r>
              <a:rPr lang="zh-CN" altLang="en-US" dirty="0"/>
              <a:t>我们在最后一项实验中依然留有一些遗憾，没有只使用加速度数据训练模型。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77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首先来看一下</a:t>
            </a:r>
            <a:r>
              <a:rPr lang="en-US" altLang="zh-CN" dirty="0"/>
              <a:t>/</a:t>
            </a:r>
            <a:r>
              <a:rPr lang="zh-CN" altLang="en-US" dirty="0"/>
              <a:t>项目的背景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058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我们的汇报</a:t>
            </a:r>
            <a:r>
              <a:rPr lang="en-US" altLang="zh-CN" dirty="0"/>
              <a:t>/</a:t>
            </a:r>
            <a:r>
              <a:rPr lang="zh-CN" altLang="en-US" dirty="0"/>
              <a:t>到此结束，感谢</a:t>
            </a:r>
            <a:r>
              <a:rPr lang="en-US" altLang="zh-CN" dirty="0"/>
              <a:t>/</a:t>
            </a:r>
            <a:r>
              <a:rPr lang="zh-CN" altLang="en-US" dirty="0"/>
              <a:t>老师</a:t>
            </a:r>
            <a:r>
              <a:rPr lang="en-US" altLang="zh-CN" dirty="0"/>
              <a:t>/</a:t>
            </a:r>
            <a:r>
              <a:rPr lang="zh-CN" altLang="en-US" dirty="0"/>
              <a:t>和同学们的聆听。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32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现如今，智能手机</a:t>
            </a:r>
            <a:r>
              <a:rPr lang="en-US" altLang="zh-CN" dirty="0"/>
              <a:t>/</a:t>
            </a:r>
            <a:r>
              <a:rPr lang="zh-CN" altLang="en-US" dirty="0"/>
              <a:t>可以说是</a:t>
            </a:r>
            <a:r>
              <a:rPr lang="en-US" altLang="zh-CN" dirty="0"/>
              <a:t>/</a:t>
            </a:r>
            <a:r>
              <a:rPr lang="zh-CN" altLang="en-US" dirty="0"/>
              <a:t>人们</a:t>
            </a:r>
            <a:r>
              <a:rPr lang="en-US" altLang="zh-CN" dirty="0"/>
              <a:t>/</a:t>
            </a:r>
            <a:r>
              <a:rPr lang="zh-CN" altLang="en-US" dirty="0"/>
              <a:t>不可或缺的</a:t>
            </a:r>
            <a:r>
              <a:rPr lang="en-US" altLang="zh-CN" dirty="0"/>
              <a:t>/</a:t>
            </a:r>
            <a:r>
              <a:rPr lang="zh-CN" altLang="en-US" dirty="0"/>
              <a:t>另一个“器官”，不仅是</a:t>
            </a:r>
            <a:r>
              <a:rPr lang="en-US" altLang="zh-CN" dirty="0"/>
              <a:t>/</a:t>
            </a:r>
            <a:r>
              <a:rPr lang="zh-CN" altLang="en-US" dirty="0"/>
              <a:t>我们需要使用手机</a:t>
            </a:r>
            <a:r>
              <a:rPr lang="en-US" altLang="zh-CN" dirty="0"/>
              <a:t>/</a:t>
            </a:r>
            <a:r>
              <a:rPr lang="zh-CN" altLang="en-US" dirty="0"/>
              <a:t>来进行</a:t>
            </a:r>
            <a:r>
              <a:rPr lang="en-US" altLang="zh-CN" dirty="0"/>
              <a:t>/</a:t>
            </a:r>
            <a:r>
              <a:rPr lang="zh-CN" altLang="en-US" dirty="0"/>
              <a:t>工作娱乐，手机</a:t>
            </a:r>
            <a:r>
              <a:rPr lang="en-US" altLang="zh-CN" dirty="0"/>
              <a:t>/</a:t>
            </a:r>
            <a:r>
              <a:rPr lang="zh-CN" altLang="en-US" dirty="0"/>
              <a:t>也在</a:t>
            </a:r>
            <a:r>
              <a:rPr lang="en-US" altLang="zh-CN" dirty="0"/>
              <a:t>/</a:t>
            </a:r>
            <a:r>
              <a:rPr lang="zh-CN" altLang="en-US" dirty="0"/>
              <a:t>时时刻刻</a:t>
            </a:r>
            <a:r>
              <a:rPr lang="en-US" altLang="zh-CN" dirty="0"/>
              <a:t>/</a:t>
            </a:r>
            <a:r>
              <a:rPr lang="zh-CN" altLang="en-US" dirty="0"/>
              <a:t>监测着</a:t>
            </a:r>
            <a:r>
              <a:rPr lang="en-US" altLang="zh-CN" dirty="0"/>
              <a:t>/</a:t>
            </a:r>
            <a:r>
              <a:rPr lang="zh-CN" altLang="en-US" dirty="0"/>
              <a:t>我们的生活。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现在的</a:t>
            </a:r>
            <a:r>
              <a:rPr lang="en-US" altLang="zh-CN" dirty="0"/>
              <a:t>/</a:t>
            </a:r>
            <a:r>
              <a:rPr lang="zh-CN" altLang="en-US" dirty="0"/>
              <a:t>智能手机当中</a:t>
            </a:r>
            <a:r>
              <a:rPr lang="en-US" altLang="zh-CN" dirty="0"/>
              <a:t>/</a:t>
            </a:r>
            <a:r>
              <a:rPr lang="zh-CN" altLang="en-US" dirty="0"/>
              <a:t>集成了两种</a:t>
            </a:r>
            <a:r>
              <a:rPr lang="en-US" altLang="zh-CN" dirty="0"/>
              <a:t>/</a:t>
            </a:r>
            <a:r>
              <a:rPr lang="zh-CN" altLang="en-US" dirty="0"/>
              <a:t>强大的</a:t>
            </a:r>
            <a:r>
              <a:rPr lang="en-US" altLang="zh-CN" dirty="0"/>
              <a:t>/</a:t>
            </a:r>
            <a:r>
              <a:rPr lang="zh-CN" altLang="en-US" dirty="0"/>
              <a:t>运动姿态传感器：加速度计</a:t>
            </a:r>
            <a:r>
              <a:rPr lang="en-US" altLang="zh-CN" dirty="0"/>
              <a:t>/</a:t>
            </a:r>
            <a:r>
              <a:rPr lang="zh-CN" altLang="en-US" dirty="0"/>
              <a:t>与陀螺仪。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944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这些传感器</a:t>
            </a:r>
            <a:r>
              <a:rPr lang="en-US" altLang="zh-CN" dirty="0"/>
              <a:t>/</a:t>
            </a:r>
            <a:r>
              <a:rPr lang="zh-CN" altLang="en-US" dirty="0"/>
              <a:t>所检测到的数据</a:t>
            </a:r>
            <a:r>
              <a:rPr lang="en-US" altLang="zh-CN" dirty="0"/>
              <a:t>/</a:t>
            </a:r>
            <a:r>
              <a:rPr lang="zh-CN" altLang="en-US" dirty="0"/>
              <a:t>可以用于</a:t>
            </a:r>
            <a:r>
              <a:rPr lang="en-US" altLang="zh-CN" dirty="0"/>
              <a:t>/</a:t>
            </a:r>
            <a:r>
              <a:rPr lang="zh-CN" altLang="en-US" dirty="0"/>
              <a:t>预测</a:t>
            </a:r>
            <a:r>
              <a:rPr lang="en-US" altLang="zh-CN" dirty="0"/>
              <a:t>/</a:t>
            </a:r>
            <a:r>
              <a:rPr lang="zh-CN" altLang="en-US" dirty="0"/>
              <a:t>手机使用者的</a:t>
            </a:r>
            <a:r>
              <a:rPr lang="en-US" altLang="zh-CN" dirty="0"/>
              <a:t>/</a:t>
            </a:r>
            <a:r>
              <a:rPr lang="zh-CN" altLang="en-US" dirty="0"/>
              <a:t>运动姿态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这对于</a:t>
            </a:r>
            <a:r>
              <a:rPr lang="en-US" altLang="zh-CN" dirty="0"/>
              <a:t>/</a:t>
            </a:r>
            <a:r>
              <a:rPr lang="zh-CN" altLang="en-US" dirty="0"/>
              <a:t>个人的</a:t>
            </a:r>
            <a:r>
              <a:rPr lang="en-US" altLang="zh-CN" dirty="0"/>
              <a:t>/</a:t>
            </a:r>
            <a:r>
              <a:rPr lang="zh-CN" altLang="en-US" dirty="0"/>
              <a:t>智能健康管理</a:t>
            </a:r>
            <a:r>
              <a:rPr lang="en-US" altLang="zh-CN" dirty="0"/>
              <a:t>/</a:t>
            </a:r>
            <a:r>
              <a:rPr lang="zh-CN" altLang="en-US" dirty="0"/>
              <a:t>具有重要意义。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07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/</a:t>
            </a:r>
            <a:r>
              <a:rPr lang="zh-CN" altLang="en-US" dirty="0"/>
              <a:t>加速度计</a:t>
            </a:r>
            <a:r>
              <a:rPr lang="en-US" altLang="zh-CN" dirty="0"/>
              <a:t>/</a:t>
            </a:r>
            <a:r>
              <a:rPr lang="zh-CN" altLang="en-US" dirty="0"/>
              <a:t>和陀螺仪数据</a:t>
            </a:r>
            <a:r>
              <a:rPr lang="en-US" altLang="zh-CN" dirty="0"/>
              <a:t>/</a:t>
            </a:r>
            <a:r>
              <a:rPr lang="zh-CN" altLang="en-US" dirty="0"/>
              <a:t>进行</a:t>
            </a:r>
            <a:r>
              <a:rPr lang="en-US" altLang="zh-CN" dirty="0"/>
              <a:t>/</a:t>
            </a:r>
            <a:r>
              <a:rPr lang="zh-CN" altLang="en-US" dirty="0"/>
              <a:t>运动状态分析的</a:t>
            </a:r>
            <a:r>
              <a:rPr lang="en-US" altLang="zh-CN" dirty="0"/>
              <a:t>/</a:t>
            </a:r>
            <a:r>
              <a:rPr lang="zh-CN" altLang="en-US" dirty="0"/>
              <a:t>相关工作</a:t>
            </a:r>
            <a:r>
              <a:rPr lang="en-US" altLang="zh-CN" dirty="0"/>
              <a:t>/</a:t>
            </a:r>
            <a:r>
              <a:rPr lang="zh-CN" altLang="en-US" dirty="0"/>
              <a:t>有两篇。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两篇的侧重点</a:t>
            </a:r>
            <a:r>
              <a:rPr lang="en-US" altLang="zh-CN" dirty="0"/>
              <a:t>/</a:t>
            </a:r>
            <a:r>
              <a:rPr lang="zh-CN" altLang="en-US" dirty="0"/>
              <a:t>分别是</a:t>
            </a:r>
            <a:r>
              <a:rPr lang="en-US" altLang="zh-CN" dirty="0"/>
              <a:t>/</a:t>
            </a:r>
            <a:r>
              <a:rPr lang="zh-CN" altLang="en-US" dirty="0"/>
              <a:t>情绪探测，和</a:t>
            </a:r>
            <a:r>
              <a:rPr lang="en-US" altLang="zh-CN" dirty="0"/>
              <a:t>/</a:t>
            </a:r>
            <a:r>
              <a:rPr lang="zh-CN" altLang="en-US" dirty="0"/>
              <a:t>数据隐私保护。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159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第一篇论文</a:t>
            </a:r>
            <a:r>
              <a:rPr lang="en-US" altLang="zh-CN" dirty="0"/>
              <a:t>/</a:t>
            </a:r>
            <a:r>
              <a:rPr lang="zh-CN" altLang="en-US" dirty="0"/>
              <a:t>来自</a:t>
            </a:r>
            <a:r>
              <a:rPr lang="en-US" altLang="zh-CN" dirty="0"/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诺丁汉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特伦特大学，它使用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传感器数据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辅助预测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用户的情感。</a:t>
            </a:r>
            <a:endParaRPr lang="en-US" altLang="zh-CN" b="0" i="0" dirty="0">
              <a:effectLst/>
              <a:latin typeface="Courier New" panose="02070309020205020404" pitchFamily="49" charset="0"/>
            </a:endParaRPr>
          </a:p>
          <a:p>
            <a:pPr algn="l"/>
            <a:endParaRPr lang="en-US" altLang="zh-CN" b="0" i="0" dirty="0">
              <a:effectLst/>
              <a:latin typeface="Courier New" panose="02070309020205020404" pitchFamily="49" charset="0"/>
            </a:endParaRPr>
          </a:p>
          <a:p>
            <a:pPr algn="l"/>
            <a:r>
              <a:rPr lang="zh-CN" altLang="en-US" b="0" i="0" dirty="0">
                <a:effectLst/>
                <a:latin typeface="Courier New" panose="02070309020205020404" pitchFamily="49" charset="0"/>
              </a:rPr>
              <a:t>这项工作中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提出了一个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/CNN/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和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LSTM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的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混合模型，我们项目的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第一项工作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就是复现这个模型，并将它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应用在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/Motion Sense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数据集上。</a:t>
            </a:r>
            <a:endParaRPr lang="en-US" altLang="zh-CN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681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第二篇论文</a:t>
            </a:r>
            <a:r>
              <a:rPr lang="en-US" altLang="zh-CN" dirty="0"/>
              <a:t>/</a:t>
            </a:r>
            <a:r>
              <a:rPr lang="zh-CN" altLang="en-US" dirty="0"/>
              <a:t>来自</a:t>
            </a:r>
            <a:r>
              <a:rPr lang="en-US" altLang="zh-CN" dirty="0"/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伦敦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玛丽女王大学，它的主要关注点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在于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移动传感器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所产生的数据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可能带来的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用户隐私泄露问题。因为这些数据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可能泄露</a:t>
            </a:r>
            <a:r>
              <a:rPr lang="en-US" altLang="zh-CN" b="0" i="0" dirty="0">
                <a:effectLst/>
                <a:latin typeface="Courier New" panose="02070309020205020404" pitchFamily="49" charset="0"/>
              </a:rPr>
              <a:t>/</a:t>
            </a:r>
            <a:r>
              <a:rPr lang="zh-CN" altLang="en-US" b="0" i="0" dirty="0">
                <a:effectLst/>
                <a:latin typeface="Courier New" panose="02070309020205020404" pitchFamily="49" charset="0"/>
              </a:rPr>
              <a:t>身高、体重、性别等个人信息。</a:t>
            </a:r>
          </a:p>
          <a:p>
            <a:endParaRPr lang="en-US" altLang="zh-CN" dirty="0"/>
          </a:p>
          <a:p>
            <a:r>
              <a:rPr lang="zh-CN" altLang="en-US" dirty="0"/>
              <a:t>这项工作</a:t>
            </a:r>
            <a:r>
              <a:rPr lang="en-US" altLang="zh-CN" dirty="0"/>
              <a:t>/</a:t>
            </a:r>
            <a:r>
              <a:rPr lang="zh-CN" altLang="en-US" dirty="0"/>
              <a:t>提出了一个</a:t>
            </a:r>
            <a:r>
              <a:rPr lang="en-US" altLang="zh-CN" dirty="0"/>
              <a:t>/</a:t>
            </a:r>
            <a:r>
              <a:rPr lang="zh-CN" altLang="en-US" dirty="0"/>
              <a:t>数据匿名器，它在</a:t>
            </a:r>
            <a:r>
              <a:rPr lang="en-US" altLang="zh-CN" dirty="0"/>
              <a:t>/</a:t>
            </a:r>
            <a:r>
              <a:rPr lang="zh-CN" altLang="en-US" dirty="0"/>
              <a:t>数据被采集到、但还</a:t>
            </a:r>
            <a:r>
              <a:rPr lang="en-US" altLang="zh-CN" dirty="0"/>
              <a:t>/</a:t>
            </a:r>
            <a:r>
              <a:rPr lang="zh-CN" altLang="en-US" dirty="0"/>
              <a:t>没有传给</a:t>
            </a:r>
            <a:r>
              <a:rPr lang="en-US" altLang="zh-CN" dirty="0"/>
              <a:t>/</a:t>
            </a:r>
            <a:r>
              <a:rPr lang="zh-CN" altLang="en-US" dirty="0"/>
              <a:t>具体的</a:t>
            </a:r>
            <a:r>
              <a:rPr lang="en-US" altLang="zh-CN" dirty="0"/>
              <a:t>/</a:t>
            </a:r>
            <a:r>
              <a:rPr lang="zh-CN" altLang="en-US" dirty="0"/>
              <a:t>数据分析</a:t>
            </a:r>
            <a:r>
              <a:rPr lang="en-US" altLang="zh-CN" dirty="0"/>
              <a:t>APP</a:t>
            </a:r>
            <a:r>
              <a:rPr lang="zh-CN" altLang="en-US" dirty="0"/>
              <a:t>以前</a:t>
            </a:r>
            <a:r>
              <a:rPr lang="en-US" altLang="zh-CN" dirty="0"/>
              <a:t>/</a:t>
            </a:r>
            <a:r>
              <a:rPr lang="zh-CN" altLang="en-US" dirty="0"/>
              <a:t>在本地</a:t>
            </a:r>
            <a:r>
              <a:rPr lang="en-US" altLang="zh-CN" dirty="0"/>
              <a:t>/</a:t>
            </a:r>
            <a:r>
              <a:rPr lang="zh-CN" altLang="en-US" dirty="0"/>
              <a:t>进行预加工，目的是</a:t>
            </a:r>
            <a:r>
              <a:rPr lang="en-US" altLang="zh-CN" dirty="0"/>
              <a:t>/</a:t>
            </a:r>
            <a:r>
              <a:rPr lang="zh-CN" altLang="en-US" dirty="0"/>
              <a:t>让其他</a:t>
            </a:r>
            <a:r>
              <a:rPr lang="en-US" altLang="zh-CN" dirty="0"/>
              <a:t>APP/</a:t>
            </a:r>
            <a:r>
              <a:rPr lang="zh-CN" altLang="en-US" dirty="0"/>
              <a:t>使用传感器据</a:t>
            </a:r>
            <a:r>
              <a:rPr lang="en-US" altLang="zh-CN" dirty="0"/>
              <a:t>/</a:t>
            </a:r>
            <a:r>
              <a:rPr lang="zh-CN" altLang="en-US" dirty="0"/>
              <a:t>预测隐私信息的准确率</a:t>
            </a:r>
            <a:r>
              <a:rPr lang="en-US" altLang="zh-CN" dirty="0"/>
              <a:t>/</a:t>
            </a:r>
            <a:r>
              <a:rPr lang="zh-CN" altLang="en-US" dirty="0"/>
              <a:t>和</a:t>
            </a:r>
            <a:r>
              <a:rPr lang="en-US" altLang="zh-CN" dirty="0"/>
              <a:t>/</a:t>
            </a:r>
            <a:r>
              <a:rPr lang="zh-CN" altLang="en-US" dirty="0"/>
              <a:t>随机猜测相当。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但是，我们认为</a:t>
            </a:r>
            <a:r>
              <a:rPr lang="en-US" altLang="zh-CN" dirty="0"/>
              <a:t>/</a:t>
            </a:r>
            <a:r>
              <a:rPr lang="zh-CN" altLang="en-US" dirty="0"/>
              <a:t>运动探测的</a:t>
            </a:r>
            <a:r>
              <a:rPr lang="en-US" altLang="zh-CN" dirty="0"/>
              <a:t>/</a:t>
            </a:r>
            <a:r>
              <a:rPr lang="zh-CN" altLang="en-US" dirty="0"/>
              <a:t>大多数应用场景</a:t>
            </a:r>
            <a:r>
              <a:rPr lang="en-US" altLang="zh-CN" dirty="0"/>
              <a:t>/</a:t>
            </a:r>
            <a:r>
              <a:rPr lang="zh-CN" altLang="en-US" dirty="0"/>
              <a:t>是在，例如</a:t>
            </a:r>
            <a:r>
              <a:rPr lang="en-US" altLang="zh-CN" dirty="0"/>
              <a:t>Keep</a:t>
            </a:r>
            <a:r>
              <a:rPr lang="zh-CN" altLang="en-US" dirty="0"/>
              <a:t>、</a:t>
            </a:r>
            <a:r>
              <a:rPr lang="en-US" altLang="zh-CN" dirty="0"/>
              <a:t>Nike Sport</a:t>
            </a:r>
            <a:r>
              <a:rPr lang="zh-CN" altLang="en-US" dirty="0"/>
              <a:t>、咪咕运动，这些</a:t>
            </a:r>
            <a:r>
              <a:rPr lang="en-US" altLang="zh-CN" dirty="0"/>
              <a:t>APP</a:t>
            </a:r>
            <a:r>
              <a:rPr lang="zh-CN" altLang="en-US" dirty="0"/>
              <a:t>内进行，而在这些场景下</a:t>
            </a:r>
            <a:r>
              <a:rPr lang="en-US" altLang="zh-CN" dirty="0"/>
              <a:t>/</a:t>
            </a:r>
            <a:r>
              <a:rPr lang="zh-CN" altLang="en-US" dirty="0"/>
              <a:t>用户也希望有</a:t>
            </a:r>
            <a:r>
              <a:rPr lang="en-US" altLang="zh-CN" dirty="0"/>
              <a:t>/</a:t>
            </a:r>
            <a:r>
              <a:rPr lang="zh-CN" altLang="en-US" dirty="0"/>
              <a:t>更精准的运动状态预测，因而，它们会将</a:t>
            </a:r>
            <a:r>
              <a:rPr lang="en-US" altLang="zh-CN" dirty="0"/>
              <a:t>/</a:t>
            </a:r>
            <a:r>
              <a:rPr lang="zh-CN" altLang="en-US" dirty="0"/>
              <a:t>身体数据</a:t>
            </a:r>
            <a:r>
              <a:rPr lang="en-US" altLang="zh-CN" dirty="0"/>
              <a:t>/</a:t>
            </a:r>
            <a:r>
              <a:rPr lang="zh-CN" altLang="en-US" dirty="0"/>
              <a:t>主动输入，此时</a:t>
            </a:r>
            <a:r>
              <a:rPr lang="en-US" altLang="zh-CN" dirty="0"/>
              <a:t>/</a:t>
            </a:r>
            <a:r>
              <a:rPr lang="zh-CN" altLang="en-US" dirty="0"/>
              <a:t>数据匿名的意义</a:t>
            </a:r>
            <a:r>
              <a:rPr lang="en-US" altLang="zh-CN" dirty="0"/>
              <a:t>/</a:t>
            </a:r>
            <a:r>
              <a:rPr lang="zh-CN" altLang="en-US" dirty="0"/>
              <a:t>并不显著。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这项工作的</a:t>
            </a:r>
            <a:r>
              <a:rPr lang="en-US" altLang="zh-CN" dirty="0"/>
              <a:t>/</a:t>
            </a:r>
            <a:r>
              <a:rPr lang="zh-CN" altLang="en-US" dirty="0"/>
              <a:t>另一个贡献，就是</a:t>
            </a:r>
            <a:r>
              <a:rPr lang="en-US" altLang="zh-CN" dirty="0"/>
              <a:t>/Motion Sense</a:t>
            </a:r>
            <a:r>
              <a:rPr lang="zh-CN" altLang="en-US" dirty="0"/>
              <a:t>数据集。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726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下面来</a:t>
            </a:r>
            <a:r>
              <a:rPr lang="en-US" altLang="zh-CN" dirty="0"/>
              <a:t>/</a:t>
            </a:r>
            <a:r>
              <a:rPr lang="zh-CN" altLang="en-US" dirty="0"/>
              <a:t>详细分析一下</a:t>
            </a:r>
            <a:r>
              <a:rPr lang="en-US" altLang="zh-CN" dirty="0"/>
              <a:t>/Motion Sense</a:t>
            </a:r>
            <a:r>
              <a:rPr lang="zh-CN" altLang="en-US" dirty="0"/>
              <a:t>数据集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79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1714727"/>
            <a:ext cx="9379365" cy="1060855"/>
          </a:xfrm>
        </p:spPr>
        <p:txBody>
          <a:bodyPr/>
          <a:lstStyle/>
          <a:p>
            <a:r>
              <a:rPr lang="zh-CN" altLang="en-US" sz="4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工程实践与科技创新</a:t>
            </a:r>
            <a:r>
              <a:rPr lang="en-US" altLang="zh-CN" sz="4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Ⅳ</a:t>
            </a:r>
            <a:r>
              <a:rPr lang="zh-CN" altLang="en-US" sz="4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结题报告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1380" y="4407402"/>
            <a:ext cx="5732088" cy="708116"/>
          </a:xfrm>
        </p:spPr>
        <p:txBody>
          <a:bodyPr/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组员：陈浩南 余北辰 管仁阳</a:t>
            </a:r>
          </a:p>
        </p:txBody>
      </p:sp>
      <p:sp>
        <p:nvSpPr>
          <p:cNvPr id="5" name="标题 8">
            <a:extLst>
              <a:ext uri="{FF2B5EF4-FFF2-40B4-BE49-F238E27FC236}">
                <a16:creationId xmlns:a16="http://schemas.microsoft.com/office/drawing/2014/main" id="{B770C1A6-062C-B45C-84A9-5FFA12D83FD6}"/>
              </a:ext>
            </a:extLst>
          </p:cNvPr>
          <p:cNvSpPr txBox="1">
            <a:spLocks/>
          </p:cNvSpPr>
          <p:nvPr/>
        </p:nvSpPr>
        <p:spPr>
          <a:xfrm>
            <a:off x="1406317" y="2530637"/>
            <a:ext cx="9379365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5-3 </a:t>
            </a:r>
            <a:r>
              <a:rPr lang="zh-CN" altLang="en-US" sz="4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运动探测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Motion Sense 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93B2B7-E277-60E5-B412-257E1131F847}"/>
              </a:ext>
            </a:extLst>
          </p:cNvPr>
          <p:cNvSpPr txBox="1"/>
          <p:nvPr/>
        </p:nvSpPr>
        <p:spPr>
          <a:xfrm>
            <a:off x="375780" y="1290180"/>
            <a:ext cx="514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加速度计 </a:t>
            </a:r>
            <a:r>
              <a:rPr lang="en-US" altLang="zh-CN" sz="36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</a:t>
            </a:r>
            <a:r>
              <a:rPr lang="en-US" altLang="zh-CN" sz="3600" b="0" i="0" dirty="0">
                <a:solidFill>
                  <a:srgbClr val="C0000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ccelerometer  </a:t>
            </a:r>
            <a:endParaRPr lang="zh-CN" altLang="en-US" sz="36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9C1592-7FC7-5F6F-EEFC-19783EE7E429}"/>
              </a:ext>
            </a:extLst>
          </p:cNvPr>
          <p:cNvSpPr txBox="1"/>
          <p:nvPr/>
        </p:nvSpPr>
        <p:spPr>
          <a:xfrm>
            <a:off x="6363221" y="1290179"/>
            <a:ext cx="514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陀螺仪 </a:t>
            </a:r>
            <a:r>
              <a:rPr lang="en-US" altLang="zh-CN" sz="36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Gyroscope </a:t>
            </a:r>
            <a:r>
              <a:rPr lang="en-US" altLang="zh-CN" sz="3600" b="0" i="0" dirty="0">
                <a:solidFill>
                  <a:srgbClr val="C0000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  </a:t>
            </a:r>
            <a:endParaRPr lang="zh-CN" altLang="en-US" sz="36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B60B6E-E88F-FABF-3A2C-2DFB1DAD7690}"/>
              </a:ext>
            </a:extLst>
          </p:cNvPr>
          <p:cNvSpPr txBox="1"/>
          <p:nvPr/>
        </p:nvSpPr>
        <p:spPr>
          <a:xfrm>
            <a:off x="375780" y="2061770"/>
            <a:ext cx="548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加速度（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User Acceleration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）：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y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重力（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Gravity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）：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y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z</a:t>
            </a:r>
            <a:endParaRPr lang="zh-CN" altLang="en-US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24A2F9-F6EE-66E4-F532-7F2E518DFC82}"/>
              </a:ext>
            </a:extLst>
          </p:cNvPr>
          <p:cNvSpPr txBox="1"/>
          <p:nvPr/>
        </p:nvSpPr>
        <p:spPr>
          <a:xfrm>
            <a:off x="6329821" y="2023445"/>
            <a:ext cx="5486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位姿（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Attitude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）：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roll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pitch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yaw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旋转速度（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Rotation Rate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）：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y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z</a:t>
            </a:r>
            <a:endParaRPr lang="zh-CN" altLang="en-US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29FC929-1C43-43E2-8E3A-715A02323FF8}"/>
              </a:ext>
            </a:extLst>
          </p:cNvPr>
          <p:cNvCxnSpPr/>
          <p:nvPr/>
        </p:nvCxnSpPr>
        <p:spPr>
          <a:xfrm>
            <a:off x="375780" y="3043825"/>
            <a:ext cx="113235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F6C9A1C-C8CD-BD01-9511-9D21E8180F26}"/>
              </a:ext>
            </a:extLst>
          </p:cNvPr>
          <p:cNvSpPr txBox="1"/>
          <p:nvPr/>
        </p:nvSpPr>
        <p:spPr>
          <a:xfrm>
            <a:off x="375780" y="3356136"/>
            <a:ext cx="349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采集方式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149D57-5E46-044B-D587-DA1A6CC80757}"/>
              </a:ext>
            </a:extLst>
          </p:cNvPr>
          <p:cNvSpPr txBox="1"/>
          <p:nvPr/>
        </p:nvSpPr>
        <p:spPr>
          <a:xfrm>
            <a:off x="375780" y="4338375"/>
            <a:ext cx="3832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Iphone 6, CoreMotion 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框架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采样频率：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50Hz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摆放位置：牛仔裤前口袋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穿着要求：平底鞋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84A1E25-963A-99BE-8C27-096F0C1031BD}"/>
              </a:ext>
            </a:extLst>
          </p:cNvPr>
          <p:cNvCxnSpPr>
            <a:cxnSpLocks/>
          </p:cNvCxnSpPr>
          <p:nvPr/>
        </p:nvCxnSpPr>
        <p:spPr>
          <a:xfrm>
            <a:off x="4260935" y="3043825"/>
            <a:ext cx="0" cy="33884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6D5AF54-8291-7E84-6C74-5F825BEA1F42}"/>
              </a:ext>
            </a:extLst>
          </p:cNvPr>
          <p:cNvSpPr txBox="1"/>
          <p:nvPr/>
        </p:nvSpPr>
        <p:spPr>
          <a:xfrm>
            <a:off x="4804079" y="3356135"/>
            <a:ext cx="349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数据类别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BB50AD-9D9A-04F2-D3F0-52D66DAF89A2}"/>
              </a:ext>
            </a:extLst>
          </p:cNvPr>
          <p:cNvSpPr txBox="1"/>
          <p:nvPr/>
        </p:nvSpPr>
        <p:spPr>
          <a:xfrm>
            <a:off x="5200385" y="4123904"/>
            <a:ext cx="1691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上楼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下楼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散步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慢跑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坐下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站立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118DC54-5BFF-3656-E641-63B0F31115A6}"/>
              </a:ext>
            </a:extLst>
          </p:cNvPr>
          <p:cNvCxnSpPr>
            <a:cxnSpLocks/>
          </p:cNvCxnSpPr>
          <p:nvPr/>
        </p:nvCxnSpPr>
        <p:spPr>
          <a:xfrm>
            <a:off x="7569894" y="3043824"/>
            <a:ext cx="0" cy="33884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4A1C481-09AD-6864-ED41-64BE9A8898D1}"/>
              </a:ext>
            </a:extLst>
          </p:cNvPr>
          <p:cNvSpPr txBox="1"/>
          <p:nvPr/>
        </p:nvSpPr>
        <p:spPr>
          <a:xfrm>
            <a:off x="8841984" y="3356135"/>
            <a:ext cx="222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样本时长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8D76318-1650-FA52-FB05-A61825BC78AF}"/>
              </a:ext>
            </a:extLst>
          </p:cNvPr>
          <p:cNvSpPr txBox="1"/>
          <p:nvPr/>
        </p:nvSpPr>
        <p:spPr>
          <a:xfrm>
            <a:off x="8168363" y="4235742"/>
            <a:ext cx="3569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长样本：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2 - 3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分钟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短样本：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30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秒 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- 1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分钟</a:t>
            </a:r>
          </a:p>
        </p:txBody>
      </p:sp>
    </p:spTree>
    <p:extLst>
      <p:ext uri="{BB962C8B-B14F-4D97-AF65-F5344CB8AC3E}">
        <p14:creationId xmlns:p14="http://schemas.microsoft.com/office/powerpoint/2010/main" val="120006077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Motion Sense 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D5AB04-7A35-C7F3-0EA1-127967A88985}"/>
              </a:ext>
            </a:extLst>
          </p:cNvPr>
          <p:cNvSpPr txBox="1"/>
          <p:nvPr/>
        </p:nvSpPr>
        <p:spPr>
          <a:xfrm>
            <a:off x="288099" y="1051659"/>
            <a:ext cx="2141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样本类型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2BB1EFA-0227-29C8-E6FC-CC2E366583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6117055"/>
              </p:ext>
            </p:extLst>
          </p:nvPr>
        </p:nvGraphicFramePr>
        <p:xfrm>
          <a:off x="713984" y="2107504"/>
          <a:ext cx="4146115" cy="3006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64C2BF6-A4BD-D934-5B68-206B78780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43375"/>
              </p:ext>
            </p:extLst>
          </p:nvPr>
        </p:nvGraphicFramePr>
        <p:xfrm>
          <a:off x="6096000" y="1829513"/>
          <a:ext cx="5590783" cy="3284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4074953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Motion Sense 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D5AB04-7A35-C7F3-0EA1-127967A88985}"/>
              </a:ext>
            </a:extLst>
          </p:cNvPr>
          <p:cNvSpPr txBox="1"/>
          <p:nvPr/>
        </p:nvSpPr>
        <p:spPr>
          <a:xfrm>
            <a:off x="288099" y="1051659"/>
            <a:ext cx="2141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样本类型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B64B24E-27B9-65DA-C697-E3D19D63DE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4534722"/>
              </p:ext>
            </p:extLst>
          </p:nvPr>
        </p:nvGraphicFramePr>
        <p:xfrm>
          <a:off x="526092" y="2107503"/>
          <a:ext cx="5121258" cy="3090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B15E1791-ADA3-4F6D-786A-708A0E0926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8875895"/>
              </p:ext>
            </p:extLst>
          </p:nvPr>
        </p:nvGraphicFramePr>
        <p:xfrm>
          <a:off x="6544651" y="2107504"/>
          <a:ext cx="5032879" cy="3090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0319312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04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模型与方法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ED787D-E76E-47DE-91B0-C2BFADB8F9AF}"/>
              </a:ext>
            </a:extLst>
          </p:cNvPr>
          <p:cNvSpPr txBox="1"/>
          <p:nvPr/>
        </p:nvSpPr>
        <p:spPr>
          <a:xfrm>
            <a:off x="2598681" y="2919275"/>
            <a:ext cx="2413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Baseline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集成学习模型</a:t>
            </a:r>
            <a:endParaRPr lang="en-US" altLang="zh-CN" sz="2000" b="1" dirty="0">
              <a:solidFill>
                <a:schemeClr val="tx1">
                  <a:lumMod val="65000"/>
                  <a:lumOff val="35000"/>
                  <a:alpha val="9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数据内在特性</a:t>
            </a:r>
          </a:p>
        </p:txBody>
      </p:sp>
    </p:spTree>
    <p:extLst>
      <p:ext uri="{BB962C8B-B14F-4D97-AF65-F5344CB8AC3E}">
        <p14:creationId xmlns:p14="http://schemas.microsoft.com/office/powerpoint/2010/main" val="393181883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模型和方法：工作概述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CA2650-869F-FA8F-BB79-5FB4F549524C}"/>
              </a:ext>
            </a:extLst>
          </p:cNvPr>
          <p:cNvSpPr txBox="1"/>
          <p:nvPr/>
        </p:nvSpPr>
        <p:spPr>
          <a:xfrm>
            <a:off x="764088" y="1152395"/>
            <a:ext cx="675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一、复现</a:t>
            </a:r>
            <a:r>
              <a:rPr lang="en-US" altLang="zh-CN" sz="32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Baseline</a:t>
            </a:r>
            <a:r>
              <a:rPr lang="zh-CN" altLang="en-US" sz="32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模型（</a:t>
            </a:r>
            <a:r>
              <a:rPr lang="en-US" altLang="zh-CN" sz="32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CNN+LSTM</a:t>
            </a:r>
            <a:r>
              <a:rPr lang="zh-CN" altLang="en-US" sz="32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32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1F7F4E-10CD-09CB-9361-F429B96D5139}"/>
              </a:ext>
            </a:extLst>
          </p:cNvPr>
          <p:cNvSpPr txBox="1"/>
          <p:nvPr/>
        </p:nvSpPr>
        <p:spPr>
          <a:xfrm>
            <a:off x="1601444" y="1903093"/>
            <a:ext cx="69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探究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和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LSTM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对运动数据的表达能力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50E01A-8E25-390F-0660-E328C7FD3D4B}"/>
              </a:ext>
            </a:extLst>
          </p:cNvPr>
          <p:cNvSpPr txBox="1"/>
          <p:nvPr/>
        </p:nvSpPr>
        <p:spPr>
          <a:xfrm>
            <a:off x="764088" y="2393859"/>
            <a:ext cx="675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二、尝试多种机器学习方法</a:t>
            </a:r>
            <a:endParaRPr lang="en-US" altLang="zh-CN" sz="32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C49617-CC15-1C98-5A9B-4444A6BE2342}"/>
              </a:ext>
            </a:extLst>
          </p:cNvPr>
          <p:cNvSpPr txBox="1"/>
          <p:nvPr/>
        </p:nvSpPr>
        <p:spPr>
          <a:xfrm>
            <a:off x="764088" y="4441619"/>
            <a:ext cx="675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三、数据的内在特性</a:t>
            </a:r>
            <a:endParaRPr lang="en-US" altLang="zh-CN" sz="32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2094B1-3AD9-0738-C7C4-62BD01BE6D39}"/>
              </a:ext>
            </a:extLst>
          </p:cNvPr>
          <p:cNvSpPr txBox="1"/>
          <p:nvPr/>
        </p:nvSpPr>
        <p:spPr>
          <a:xfrm>
            <a:off x="1601444" y="2932801"/>
            <a:ext cx="7116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GBDT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XGBoost,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LightGBM,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CatBoost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Random Forest &amp; Extremely Randomized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K Neighbor 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Ensemble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D8AF04-B8B9-612B-FA0A-C91AD4ED4651}"/>
              </a:ext>
            </a:extLst>
          </p:cNvPr>
          <p:cNvSpPr txBox="1"/>
          <p:nvPr/>
        </p:nvSpPr>
        <p:spPr>
          <a:xfrm>
            <a:off x="1601444" y="5043885"/>
            <a:ext cx="6826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场景一：单个输入所含时间点个数不同</a:t>
            </a:r>
            <a:endParaRPr lang="en-US" altLang="zh-CN" sz="20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场景二：部分数据失效</a:t>
            </a:r>
            <a:endParaRPr lang="en-US" altLang="zh-CN" sz="20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场景三：单个传感器失效</a:t>
            </a:r>
            <a:endParaRPr lang="en-US" altLang="zh-CN" sz="20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场景四：数据的时间集中性</a:t>
            </a:r>
          </a:p>
        </p:txBody>
      </p:sp>
    </p:spTree>
    <p:extLst>
      <p:ext uri="{BB962C8B-B14F-4D97-AF65-F5344CB8AC3E}">
        <p14:creationId xmlns:p14="http://schemas.microsoft.com/office/powerpoint/2010/main" val="116513896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785F0605-85FA-57F1-833D-E822C6DD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884" y="3867489"/>
            <a:ext cx="8690116" cy="2263911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Baseline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模型：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 + LSTM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7E3635-78FB-CD6A-E63B-A0BC6B121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645" y="726600"/>
            <a:ext cx="8539151" cy="2521347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9F5CC4F-2B18-B1D6-148D-C5431F699FDA}"/>
              </a:ext>
            </a:extLst>
          </p:cNvPr>
          <p:cNvCxnSpPr>
            <a:cxnSpLocks/>
          </p:cNvCxnSpPr>
          <p:nvPr/>
        </p:nvCxnSpPr>
        <p:spPr>
          <a:xfrm flipV="1">
            <a:off x="6709775" y="902989"/>
            <a:ext cx="0" cy="2339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D89EED9-C0ED-4938-DD4B-136BD179364C}"/>
              </a:ext>
            </a:extLst>
          </p:cNvPr>
          <p:cNvSpPr txBox="1"/>
          <p:nvPr/>
        </p:nvSpPr>
        <p:spPr>
          <a:xfrm>
            <a:off x="3472860" y="3242225"/>
            <a:ext cx="2286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</a:t>
            </a:r>
            <a:endParaRPr lang="zh-CN" altLang="en-US" sz="3200" b="1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963E03-B662-8704-5631-33E579CA0848}"/>
              </a:ext>
            </a:extLst>
          </p:cNvPr>
          <p:cNvSpPr txBox="1"/>
          <p:nvPr/>
        </p:nvSpPr>
        <p:spPr>
          <a:xfrm>
            <a:off x="6519835" y="3255230"/>
            <a:ext cx="2286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LSTM</a:t>
            </a:r>
            <a:endParaRPr lang="zh-CN" altLang="en-US" sz="3200" b="1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5E1C98F-57B6-FD58-1CE3-4E252E3A2978}"/>
              </a:ext>
            </a:extLst>
          </p:cNvPr>
          <p:cNvCxnSpPr>
            <a:cxnSpLocks/>
          </p:cNvCxnSpPr>
          <p:nvPr/>
        </p:nvCxnSpPr>
        <p:spPr>
          <a:xfrm>
            <a:off x="425885" y="3765445"/>
            <a:ext cx="11766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BEB1DF9-C558-20B9-D5AD-6E9E3C890D59}"/>
              </a:ext>
            </a:extLst>
          </p:cNvPr>
          <p:cNvSpPr/>
          <p:nvPr/>
        </p:nvSpPr>
        <p:spPr>
          <a:xfrm>
            <a:off x="2268638" y="4999444"/>
            <a:ext cx="6817489" cy="34722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E4BC06F-72FE-C09C-EFEA-D48E3A381C99}"/>
              </a:ext>
            </a:extLst>
          </p:cNvPr>
          <p:cNvSpPr/>
          <p:nvPr/>
        </p:nvSpPr>
        <p:spPr>
          <a:xfrm>
            <a:off x="9675939" y="5441905"/>
            <a:ext cx="1956122" cy="416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参数量：</a:t>
            </a:r>
            <a:r>
              <a:rPr lang="en-US" altLang="zh-CN" sz="2000" b="0" i="0" dirty="0"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89002</a:t>
            </a:r>
            <a:endParaRPr lang="zh-CN" altLang="en-US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99613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Baseline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模型：</a:t>
            </a:r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 &amp; LSTM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06092C-AA3C-C87A-A194-689FF91E5520}"/>
              </a:ext>
            </a:extLst>
          </p:cNvPr>
          <p:cNvSpPr txBox="1"/>
          <p:nvPr/>
        </p:nvSpPr>
        <p:spPr>
          <a:xfrm>
            <a:off x="1075351" y="974041"/>
            <a:ext cx="491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</a:t>
            </a:r>
            <a:endParaRPr lang="zh-CN" altLang="en-US" sz="3600" b="1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22A43B-ACA5-AA34-44A4-7BFDABE3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51" y="1693887"/>
            <a:ext cx="8785994" cy="17355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1A235BF-FDFF-3435-1891-C97AD1260329}"/>
              </a:ext>
            </a:extLst>
          </p:cNvPr>
          <p:cNvSpPr txBox="1"/>
          <p:nvPr/>
        </p:nvSpPr>
        <p:spPr>
          <a:xfrm>
            <a:off x="1075351" y="3522137"/>
            <a:ext cx="491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LSTM</a:t>
            </a:r>
            <a:endParaRPr lang="zh-CN" altLang="en-US" sz="3600" b="1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93D02C-EEA9-B854-CCD8-19789A3CD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50" y="4337313"/>
            <a:ext cx="7847027" cy="1407538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9734BA5-4AA7-39BE-0856-06C84A1E9B52}"/>
              </a:ext>
            </a:extLst>
          </p:cNvPr>
          <p:cNvSpPr/>
          <p:nvPr/>
        </p:nvSpPr>
        <p:spPr>
          <a:xfrm>
            <a:off x="8883284" y="3012312"/>
            <a:ext cx="1956122" cy="416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参数量：</a:t>
            </a:r>
            <a:r>
              <a:rPr lang="en-US" altLang="zh-CN" sz="2000" b="0" i="0" dirty="0"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88782</a:t>
            </a:r>
            <a:endParaRPr lang="zh-CN" altLang="en-US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DC11AAD-52E2-7789-30C5-C7A53FF394E3}"/>
              </a:ext>
            </a:extLst>
          </p:cNvPr>
          <p:cNvSpPr/>
          <p:nvPr/>
        </p:nvSpPr>
        <p:spPr>
          <a:xfrm>
            <a:off x="8883284" y="5164113"/>
            <a:ext cx="1956122" cy="416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参数量：</a:t>
            </a:r>
            <a:r>
              <a:rPr lang="en-US" altLang="zh-CN" sz="2000" b="0" i="0" dirty="0"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18346</a:t>
            </a:r>
            <a:endParaRPr lang="zh-CN" altLang="en-US" sz="20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9523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二、集成学习方法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48CC7CC-8A85-938D-DF3A-6AE45C1B482F}"/>
              </a:ext>
            </a:extLst>
          </p:cNvPr>
          <p:cNvCxnSpPr/>
          <p:nvPr/>
        </p:nvCxnSpPr>
        <p:spPr>
          <a:xfrm>
            <a:off x="365760" y="3278688"/>
            <a:ext cx="1146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2897198-5CBB-789D-9C47-577F63A9C563}"/>
              </a:ext>
            </a:extLst>
          </p:cNvPr>
          <p:cNvCxnSpPr>
            <a:cxnSpLocks/>
          </p:cNvCxnSpPr>
          <p:nvPr/>
        </p:nvCxnSpPr>
        <p:spPr>
          <a:xfrm>
            <a:off x="6096000" y="807720"/>
            <a:ext cx="0" cy="545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DE5E875A-8ADE-C038-24BC-51AECB7D3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0" y="1685073"/>
            <a:ext cx="5001181" cy="105172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86FD7EB-3829-982C-D770-9904D9D119C2}"/>
              </a:ext>
            </a:extLst>
          </p:cNvPr>
          <p:cNvSpPr txBox="1"/>
          <p:nvPr/>
        </p:nvSpPr>
        <p:spPr>
          <a:xfrm>
            <a:off x="1214191" y="855806"/>
            <a:ext cx="403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dirty="0">
                <a:solidFill>
                  <a:srgbClr val="00206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Gradient Boosting Decision Tree</a:t>
            </a:r>
            <a:endParaRPr lang="zh-CN" altLang="en-US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A9D8342-387C-B7A1-F783-2C42E3604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68" y="3579313"/>
            <a:ext cx="3741210" cy="28059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501757B-69C1-BF5E-3415-8B3EF8DF67FF}"/>
              </a:ext>
            </a:extLst>
          </p:cNvPr>
          <p:cNvSpPr txBox="1"/>
          <p:nvPr/>
        </p:nvSpPr>
        <p:spPr>
          <a:xfrm>
            <a:off x="1206568" y="3365035"/>
            <a:ext cx="403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00206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K Neighbor Clustering</a:t>
            </a:r>
            <a:endParaRPr lang="zh-CN" altLang="en-US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07FA34-5ECB-D7DA-E235-C7E7E84E2621}"/>
              </a:ext>
            </a:extLst>
          </p:cNvPr>
          <p:cNvSpPr txBox="1"/>
          <p:nvPr/>
        </p:nvSpPr>
        <p:spPr>
          <a:xfrm>
            <a:off x="6095998" y="3429000"/>
            <a:ext cx="609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Ensemble Selection from Libraries of Model</a:t>
            </a:r>
            <a:endParaRPr lang="zh-CN" altLang="en-US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0311AE6-FD7F-5DC9-005E-B5427D700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72" y="4141294"/>
            <a:ext cx="5978618" cy="177393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A0E149F-A027-7A43-FEE5-C9E516A8044D}"/>
              </a:ext>
            </a:extLst>
          </p:cNvPr>
          <p:cNvSpPr txBox="1"/>
          <p:nvPr/>
        </p:nvSpPr>
        <p:spPr>
          <a:xfrm>
            <a:off x="6330589" y="766671"/>
            <a:ext cx="562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dirty="0">
                <a:solidFill>
                  <a:srgbClr val="00206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Random Forest &amp; Extremely Randomized Trees</a:t>
            </a:r>
            <a:endParaRPr lang="zh-CN" altLang="en-US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0DBBFB5-94DE-BFD8-0770-CA71501D7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223" y="1279637"/>
            <a:ext cx="3986615" cy="19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1847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三、数据内在特性探究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ACAC39-C5A3-BCA1-2825-15B8BF277DF5}"/>
              </a:ext>
            </a:extLst>
          </p:cNvPr>
          <p:cNvSpPr txBox="1"/>
          <p:nvPr/>
        </p:nvSpPr>
        <p:spPr>
          <a:xfrm>
            <a:off x="699571" y="846649"/>
            <a:ext cx="675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时间点</a:t>
            </a:r>
            <a:endParaRPr lang="en-US" altLang="zh-CN" sz="24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3894E7-1BEB-6D0C-BD59-4C47D256C536}"/>
              </a:ext>
            </a:extLst>
          </p:cNvPr>
          <p:cNvSpPr txBox="1"/>
          <p:nvPr/>
        </p:nvSpPr>
        <p:spPr>
          <a:xfrm>
            <a:off x="699571" y="2285395"/>
            <a:ext cx="675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有效率</a:t>
            </a:r>
            <a:endParaRPr lang="en-US" altLang="zh-CN" sz="32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E7E7FA-3785-E806-B19C-9EAF2071DCA5}"/>
              </a:ext>
            </a:extLst>
          </p:cNvPr>
          <p:cNvSpPr txBox="1"/>
          <p:nvPr/>
        </p:nvSpPr>
        <p:spPr>
          <a:xfrm>
            <a:off x="754051" y="3724141"/>
            <a:ext cx="675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传感器失效</a:t>
            </a:r>
            <a:endParaRPr lang="en-US" altLang="zh-CN" sz="24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59E5360D-5765-D955-52FF-CEFC8514D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930290"/>
              </p:ext>
            </p:extLst>
          </p:nvPr>
        </p:nvGraphicFramePr>
        <p:xfrm>
          <a:off x="1919960" y="1451913"/>
          <a:ext cx="7600518" cy="7548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6753">
                  <a:extLst>
                    <a:ext uri="{9D8B030D-6E8A-4147-A177-3AD203B41FA5}">
                      <a16:colId xmlns:a16="http://schemas.microsoft.com/office/drawing/2014/main" val="1410680113"/>
                    </a:ext>
                  </a:extLst>
                </a:gridCol>
                <a:gridCol w="1266753">
                  <a:extLst>
                    <a:ext uri="{9D8B030D-6E8A-4147-A177-3AD203B41FA5}">
                      <a16:colId xmlns:a16="http://schemas.microsoft.com/office/drawing/2014/main" val="4139535406"/>
                    </a:ext>
                  </a:extLst>
                </a:gridCol>
                <a:gridCol w="1266753">
                  <a:extLst>
                    <a:ext uri="{9D8B030D-6E8A-4147-A177-3AD203B41FA5}">
                      <a16:colId xmlns:a16="http://schemas.microsoft.com/office/drawing/2014/main" val="667429099"/>
                    </a:ext>
                  </a:extLst>
                </a:gridCol>
                <a:gridCol w="1266753">
                  <a:extLst>
                    <a:ext uri="{9D8B030D-6E8A-4147-A177-3AD203B41FA5}">
                      <a16:colId xmlns:a16="http://schemas.microsoft.com/office/drawing/2014/main" val="3866938154"/>
                    </a:ext>
                  </a:extLst>
                </a:gridCol>
                <a:gridCol w="1266753">
                  <a:extLst>
                    <a:ext uri="{9D8B030D-6E8A-4147-A177-3AD203B41FA5}">
                      <a16:colId xmlns:a16="http://schemas.microsoft.com/office/drawing/2014/main" val="3896700998"/>
                    </a:ext>
                  </a:extLst>
                </a:gridCol>
                <a:gridCol w="1266753">
                  <a:extLst>
                    <a:ext uri="{9D8B030D-6E8A-4147-A177-3AD203B41FA5}">
                      <a16:colId xmlns:a16="http://schemas.microsoft.com/office/drawing/2014/main" val="69132903"/>
                    </a:ext>
                  </a:extLst>
                </a:gridCol>
              </a:tblGrid>
              <a:tr h="377441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时间点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12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24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48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60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72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67717"/>
                  </a:ext>
                </a:extLst>
              </a:tr>
              <a:tr h="377441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特征量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144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228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456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720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864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50699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4319E0D-598D-3D8C-0A2D-D8046C08A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340800"/>
              </p:ext>
            </p:extLst>
          </p:nvPr>
        </p:nvGraphicFramePr>
        <p:xfrm>
          <a:off x="699571" y="2806435"/>
          <a:ext cx="11085537" cy="7548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63641">
                  <a:extLst>
                    <a:ext uri="{9D8B030D-6E8A-4147-A177-3AD203B41FA5}">
                      <a16:colId xmlns:a16="http://schemas.microsoft.com/office/drawing/2014/main" val="1758343931"/>
                    </a:ext>
                  </a:extLst>
                </a:gridCol>
                <a:gridCol w="1013544">
                  <a:extLst>
                    <a:ext uri="{9D8B030D-6E8A-4147-A177-3AD203B41FA5}">
                      <a16:colId xmlns:a16="http://schemas.microsoft.com/office/drawing/2014/main" val="1985097259"/>
                    </a:ext>
                  </a:extLst>
                </a:gridCol>
                <a:gridCol w="1013544">
                  <a:extLst>
                    <a:ext uri="{9D8B030D-6E8A-4147-A177-3AD203B41FA5}">
                      <a16:colId xmlns:a16="http://schemas.microsoft.com/office/drawing/2014/main" val="2450731726"/>
                    </a:ext>
                  </a:extLst>
                </a:gridCol>
                <a:gridCol w="1013544">
                  <a:extLst>
                    <a:ext uri="{9D8B030D-6E8A-4147-A177-3AD203B41FA5}">
                      <a16:colId xmlns:a16="http://schemas.microsoft.com/office/drawing/2014/main" val="1925412112"/>
                    </a:ext>
                  </a:extLst>
                </a:gridCol>
                <a:gridCol w="1013544">
                  <a:extLst>
                    <a:ext uri="{9D8B030D-6E8A-4147-A177-3AD203B41FA5}">
                      <a16:colId xmlns:a16="http://schemas.microsoft.com/office/drawing/2014/main" val="2113904985"/>
                    </a:ext>
                  </a:extLst>
                </a:gridCol>
                <a:gridCol w="1013544">
                  <a:extLst>
                    <a:ext uri="{9D8B030D-6E8A-4147-A177-3AD203B41FA5}">
                      <a16:colId xmlns:a16="http://schemas.microsoft.com/office/drawing/2014/main" val="3637889627"/>
                    </a:ext>
                  </a:extLst>
                </a:gridCol>
                <a:gridCol w="1013544">
                  <a:extLst>
                    <a:ext uri="{9D8B030D-6E8A-4147-A177-3AD203B41FA5}">
                      <a16:colId xmlns:a16="http://schemas.microsoft.com/office/drawing/2014/main" val="2008552001"/>
                    </a:ext>
                  </a:extLst>
                </a:gridCol>
                <a:gridCol w="1013544">
                  <a:extLst>
                    <a:ext uri="{9D8B030D-6E8A-4147-A177-3AD203B41FA5}">
                      <a16:colId xmlns:a16="http://schemas.microsoft.com/office/drawing/2014/main" val="926142511"/>
                    </a:ext>
                  </a:extLst>
                </a:gridCol>
                <a:gridCol w="1013544">
                  <a:extLst>
                    <a:ext uri="{9D8B030D-6E8A-4147-A177-3AD203B41FA5}">
                      <a16:colId xmlns:a16="http://schemas.microsoft.com/office/drawing/2014/main" val="3470334995"/>
                    </a:ext>
                  </a:extLst>
                </a:gridCol>
                <a:gridCol w="1013544">
                  <a:extLst>
                    <a:ext uri="{9D8B030D-6E8A-4147-A177-3AD203B41FA5}">
                      <a16:colId xmlns:a16="http://schemas.microsoft.com/office/drawing/2014/main" val="99773498"/>
                    </a:ext>
                  </a:extLst>
                </a:gridCol>
              </a:tblGrid>
              <a:tr h="3366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有效率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0.008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kern="1200" dirty="0">
                          <a:solidFill>
                            <a:schemeClr val="lt1"/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0.02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0.04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0.06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0.1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0.2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0.4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0.6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0.8</a:t>
                      </a:r>
                      <a:endParaRPr lang="zh-CN" altLang="en-US" sz="1800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84749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b="1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有效特征数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4.6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11.52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23.04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34.56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57.6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115.2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230.4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245.6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460.8</a:t>
                      </a:r>
                      <a:endParaRPr lang="zh-CN" altLang="en-US" sz="180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916398"/>
                  </a:ext>
                </a:extLst>
              </a:tr>
            </a:tbl>
          </a:graphicData>
        </a:graphic>
      </p:graphicFrame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21F39508-4B17-7A60-D3E8-C8AE7E603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878004"/>
              </p:ext>
            </p:extLst>
          </p:nvPr>
        </p:nvGraphicFramePr>
        <p:xfrm>
          <a:off x="1848486" y="4334884"/>
          <a:ext cx="8128000" cy="4083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258126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605489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328090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827593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62343255"/>
                    </a:ext>
                  </a:extLst>
                </a:gridCol>
              </a:tblGrid>
              <a:tr h="408399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无效数据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位姿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重力方向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旋转速度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加速度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30160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D46D9217-C7B9-0087-2FEE-D139BE6BF0AF}"/>
              </a:ext>
            </a:extLst>
          </p:cNvPr>
          <p:cNvSpPr txBox="1"/>
          <p:nvPr/>
        </p:nvSpPr>
        <p:spPr>
          <a:xfrm>
            <a:off x="754051" y="4864393"/>
            <a:ext cx="2770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时间集中性</a:t>
            </a:r>
            <a:endParaRPr lang="en-US" altLang="zh-CN" sz="24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5ED69CB7-EAC0-DC33-DC90-39CDAFCB1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57599"/>
              </p:ext>
            </p:extLst>
          </p:nvPr>
        </p:nvGraphicFramePr>
        <p:xfrm>
          <a:off x="2662879" y="5276553"/>
          <a:ext cx="7267879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1668">
                  <a:extLst>
                    <a:ext uri="{9D8B030D-6E8A-4147-A177-3AD203B41FA5}">
                      <a16:colId xmlns:a16="http://schemas.microsoft.com/office/drawing/2014/main" val="3667221074"/>
                    </a:ext>
                  </a:extLst>
                </a:gridCol>
                <a:gridCol w="6206211">
                  <a:extLst>
                    <a:ext uri="{9D8B030D-6E8A-4147-A177-3AD203B41FA5}">
                      <a16:colId xmlns:a16="http://schemas.microsoft.com/office/drawing/2014/main" val="457108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集中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时间点 </a:t>
                      </a:r>
                      <a:r>
                        <a:rPr lang="en-US" altLang="zh-CN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= 12</a:t>
                      </a:r>
                      <a:r>
                        <a:rPr lang="zh-CN" altLang="en-US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，训练有效率</a:t>
                      </a:r>
                      <a:r>
                        <a:rPr lang="en-US" altLang="zh-CN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=1.00</a:t>
                      </a:r>
                      <a:r>
                        <a:rPr lang="zh-CN" altLang="en-US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，测试有效率</a:t>
                      </a:r>
                      <a:r>
                        <a:rPr lang="en-US" altLang="zh-CN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=1.00</a:t>
                      </a:r>
                      <a:endParaRPr lang="zh-CN" altLang="en-US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0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不集中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时间点 </a:t>
                      </a:r>
                      <a:r>
                        <a:rPr lang="en-US" altLang="zh-CN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= 48</a:t>
                      </a:r>
                      <a:r>
                        <a:rPr lang="zh-CN" altLang="en-US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，训练有效率</a:t>
                      </a:r>
                      <a:r>
                        <a:rPr lang="en-US" altLang="zh-CN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=0.25</a:t>
                      </a:r>
                      <a:r>
                        <a:rPr lang="zh-CN" altLang="en-US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，测试有效率</a:t>
                      </a:r>
                      <a:r>
                        <a:rPr lang="en-US" altLang="zh-CN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=0.25</a:t>
                      </a:r>
                      <a:endParaRPr lang="zh-CN" altLang="en-US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7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不集中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时间点 </a:t>
                      </a:r>
                      <a:r>
                        <a:rPr lang="en-US" altLang="zh-CN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= 48</a:t>
                      </a:r>
                      <a:r>
                        <a:rPr lang="zh-CN" altLang="en-US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，训练有效率</a:t>
                      </a:r>
                      <a:r>
                        <a:rPr lang="en-US" altLang="zh-CN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=1.00</a:t>
                      </a:r>
                      <a:r>
                        <a:rPr lang="zh-CN" altLang="en-US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，测试有效率</a:t>
                      </a:r>
                      <a:r>
                        <a:rPr lang="en-US" altLang="zh-CN" b="0" dirty="0"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=0.25</a:t>
                      </a:r>
                      <a:endParaRPr lang="zh-CN" altLang="en-US" b="0" dirty="0"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455887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2E589E0-0B5A-90A9-02A1-3F39DFCA9B57}"/>
              </a:ext>
            </a:extLst>
          </p:cNvPr>
          <p:cNvSpPr txBox="1"/>
          <p:nvPr/>
        </p:nvSpPr>
        <p:spPr>
          <a:xfrm>
            <a:off x="2901368" y="4891691"/>
            <a:ext cx="161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特征量 </a:t>
            </a:r>
            <a:r>
              <a:rPr lang="en-US" altLang="zh-CN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= 144</a:t>
            </a:r>
            <a:endParaRPr lang="zh-CN" altLang="en-US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28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-6066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05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实验分析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72738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AF3A52E-1C28-4C8F-93D7-496FDF3881E8}"/>
              </a:ext>
            </a:extLst>
          </p:cNvPr>
          <p:cNvCxnSpPr/>
          <p:nvPr/>
        </p:nvCxnSpPr>
        <p:spPr>
          <a:xfrm>
            <a:off x="955420" y="3666694"/>
            <a:ext cx="10248277" cy="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227C082-BAC6-49F2-8F4F-1B1DCE6D7779}"/>
              </a:ext>
            </a:extLst>
          </p:cNvPr>
          <p:cNvCxnSpPr/>
          <p:nvPr/>
        </p:nvCxnSpPr>
        <p:spPr>
          <a:xfrm>
            <a:off x="4334742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52E09B-0E48-4156-8D7B-1FF61287BA8D}"/>
              </a:ext>
            </a:extLst>
          </p:cNvPr>
          <p:cNvCxnSpPr/>
          <p:nvPr/>
        </p:nvCxnSpPr>
        <p:spPr>
          <a:xfrm>
            <a:off x="7824374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śļíḓé">
            <a:extLst>
              <a:ext uri="{FF2B5EF4-FFF2-40B4-BE49-F238E27FC236}">
                <a16:creationId xmlns:a16="http://schemas.microsoft.com/office/drawing/2014/main" id="{37EA0344-E687-42D0-885D-DE6E4BCD8B02}"/>
              </a:ext>
            </a:extLst>
          </p:cNvPr>
          <p:cNvSpPr txBox="1"/>
          <p:nvPr/>
        </p:nvSpPr>
        <p:spPr>
          <a:xfrm>
            <a:off x="1863444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6" name="ïṩľîḓé">
            <a:extLst>
              <a:ext uri="{FF2B5EF4-FFF2-40B4-BE49-F238E27FC236}">
                <a16:creationId xmlns:a16="http://schemas.microsoft.com/office/drawing/2014/main" id="{01A3DDDD-ECB1-4BDA-AB58-56740826B3BB}"/>
              </a:ext>
            </a:extLst>
          </p:cNvPr>
          <p:cNvSpPr txBox="1"/>
          <p:nvPr/>
        </p:nvSpPr>
        <p:spPr>
          <a:xfrm>
            <a:off x="5353077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7" name="îṩľiḑé">
            <a:extLst>
              <a:ext uri="{FF2B5EF4-FFF2-40B4-BE49-F238E27FC236}">
                <a16:creationId xmlns:a16="http://schemas.microsoft.com/office/drawing/2014/main" id="{9A628463-232C-4699-98D5-30F7C5CF0BB0}"/>
              </a:ext>
            </a:extLst>
          </p:cNvPr>
          <p:cNvSpPr txBox="1"/>
          <p:nvPr/>
        </p:nvSpPr>
        <p:spPr>
          <a:xfrm>
            <a:off x="8842711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8" name="îṩľiďé">
            <a:extLst>
              <a:ext uri="{FF2B5EF4-FFF2-40B4-BE49-F238E27FC236}">
                <a16:creationId xmlns:a16="http://schemas.microsoft.com/office/drawing/2014/main" id="{683E1A7A-C148-4DB1-876E-8DA97DE958DF}"/>
              </a:ext>
            </a:extLst>
          </p:cNvPr>
          <p:cNvSpPr txBox="1"/>
          <p:nvPr/>
        </p:nvSpPr>
        <p:spPr>
          <a:xfrm>
            <a:off x="1863444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04</a:t>
            </a:r>
            <a:endParaRPr 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îŝḻîḓê">
            <a:extLst>
              <a:ext uri="{FF2B5EF4-FFF2-40B4-BE49-F238E27FC236}">
                <a16:creationId xmlns:a16="http://schemas.microsoft.com/office/drawing/2014/main" id="{C86A78EE-8DBA-4A5C-8FC9-822C6C66A99F}"/>
              </a:ext>
            </a:extLst>
          </p:cNvPr>
          <p:cNvSpPr txBox="1"/>
          <p:nvPr/>
        </p:nvSpPr>
        <p:spPr>
          <a:xfrm>
            <a:off x="5353077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ea"/>
              </a:rPr>
              <a:t>05</a:t>
            </a:r>
            <a:endParaRPr 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iṣļïḑe">
            <a:extLst>
              <a:ext uri="{FF2B5EF4-FFF2-40B4-BE49-F238E27FC236}">
                <a16:creationId xmlns:a16="http://schemas.microsoft.com/office/drawing/2014/main" id="{C886699F-0052-4DC9-A5A4-7EF49D7F669A}"/>
              </a:ext>
            </a:extLst>
          </p:cNvPr>
          <p:cNvSpPr txBox="1"/>
          <p:nvPr/>
        </p:nvSpPr>
        <p:spPr>
          <a:xfrm>
            <a:off x="8842711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06</a:t>
            </a:r>
            <a:endParaRPr 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BBB88B-591E-4746-8E81-7295960227D7}"/>
              </a:ext>
            </a:extLst>
          </p:cNvPr>
          <p:cNvSpPr/>
          <p:nvPr/>
        </p:nvSpPr>
        <p:spPr>
          <a:xfrm>
            <a:off x="1779448" y="2527369"/>
            <a:ext cx="1620957" cy="604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项目背景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71F6B7-3E76-4E4B-8089-2D69784945DF}"/>
              </a:ext>
            </a:extLst>
          </p:cNvPr>
          <p:cNvSpPr/>
          <p:nvPr/>
        </p:nvSpPr>
        <p:spPr>
          <a:xfrm>
            <a:off x="1599916" y="4897434"/>
            <a:ext cx="1980029" cy="604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模型与方法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20D61E-50C5-43E5-95FB-2B315EBACFB1}"/>
              </a:ext>
            </a:extLst>
          </p:cNvPr>
          <p:cNvSpPr/>
          <p:nvPr/>
        </p:nvSpPr>
        <p:spPr>
          <a:xfrm>
            <a:off x="5285521" y="2522175"/>
            <a:ext cx="1620958" cy="604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相关工作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37923F-2738-4AAD-9837-60FBE2061A22}"/>
              </a:ext>
            </a:extLst>
          </p:cNvPr>
          <p:cNvSpPr/>
          <p:nvPr/>
        </p:nvSpPr>
        <p:spPr>
          <a:xfrm>
            <a:off x="8939043" y="2527369"/>
            <a:ext cx="1261885" cy="604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7CC102-2238-465C-9544-06868EE8CB02}"/>
              </a:ext>
            </a:extLst>
          </p:cNvPr>
          <p:cNvSpPr/>
          <p:nvPr/>
        </p:nvSpPr>
        <p:spPr>
          <a:xfrm>
            <a:off x="5268292" y="4897434"/>
            <a:ext cx="1620957" cy="604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实验分析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59D4B-B2C0-44B7-BC13-BB54D1EFAD25}"/>
              </a:ext>
            </a:extLst>
          </p:cNvPr>
          <p:cNvSpPr/>
          <p:nvPr/>
        </p:nvSpPr>
        <p:spPr>
          <a:xfrm>
            <a:off x="9117792" y="4897434"/>
            <a:ext cx="902811" cy="604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2036FC8-892B-40D2-9C2F-79D21C1F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25" y="-25400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31F7276-3350-4F69-9B32-F318C6B8B1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696D7A9-CBB5-42E1-958F-843D2256B6E7}"/>
              </a:ext>
            </a:extLst>
          </p:cNvPr>
          <p:cNvSpPr/>
          <p:nvPr/>
        </p:nvSpPr>
        <p:spPr>
          <a:xfrm>
            <a:off x="5646000" y="3626732"/>
            <a:ext cx="900000" cy="9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6624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Baseline</a:t>
            </a:r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</a:t>
            </a: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DC252D4-CAD0-57CA-CE23-3FA82E162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751982"/>
              </p:ext>
            </p:extLst>
          </p:nvPr>
        </p:nvGraphicFramePr>
        <p:xfrm>
          <a:off x="1075351" y="1374732"/>
          <a:ext cx="9534194" cy="21294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5025">
                  <a:extLst>
                    <a:ext uri="{9D8B030D-6E8A-4147-A177-3AD203B41FA5}">
                      <a16:colId xmlns:a16="http://schemas.microsoft.com/office/drawing/2014/main" val="2815273278"/>
                    </a:ext>
                  </a:extLst>
                </a:gridCol>
                <a:gridCol w="1515649">
                  <a:extLst>
                    <a:ext uri="{9D8B030D-6E8A-4147-A177-3AD203B41FA5}">
                      <a16:colId xmlns:a16="http://schemas.microsoft.com/office/drawing/2014/main" val="1225488255"/>
                    </a:ext>
                  </a:extLst>
                </a:gridCol>
                <a:gridCol w="1728592">
                  <a:extLst>
                    <a:ext uri="{9D8B030D-6E8A-4147-A177-3AD203B41FA5}">
                      <a16:colId xmlns:a16="http://schemas.microsoft.com/office/drawing/2014/main" val="3056105466"/>
                    </a:ext>
                  </a:extLst>
                </a:gridCol>
                <a:gridCol w="1916482">
                  <a:extLst>
                    <a:ext uri="{9D8B030D-6E8A-4147-A177-3AD203B41FA5}">
                      <a16:colId xmlns:a16="http://schemas.microsoft.com/office/drawing/2014/main" val="2326030180"/>
                    </a:ext>
                  </a:extLst>
                </a:gridCol>
                <a:gridCol w="1615858">
                  <a:extLst>
                    <a:ext uri="{9D8B030D-6E8A-4147-A177-3AD203B41FA5}">
                      <a16:colId xmlns:a16="http://schemas.microsoft.com/office/drawing/2014/main" val="108465181"/>
                    </a:ext>
                  </a:extLst>
                </a:gridCol>
                <a:gridCol w="1542588">
                  <a:extLst>
                    <a:ext uri="{9D8B030D-6E8A-4147-A177-3AD203B41FA5}">
                      <a16:colId xmlns:a16="http://schemas.microsoft.com/office/drawing/2014/main" val="970367932"/>
                    </a:ext>
                  </a:extLst>
                </a:gridCol>
              </a:tblGrid>
              <a:tr h="532356">
                <a:tc>
                  <a:txBody>
                    <a:bodyPr/>
                    <a:lstStyle/>
                    <a:p>
                      <a:pPr marL="75565" marR="704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模</a:t>
                      </a:r>
                      <a:r>
                        <a:rPr lang="zh-CN" sz="2000" b="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型</a:t>
                      </a:r>
                      <a:endParaRPr lang="zh-CN" sz="1800" b="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 marR="774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模型参数</a:t>
                      </a:r>
                      <a:r>
                        <a:rPr lang="zh-CN" sz="2000" b="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量</a:t>
                      </a:r>
                      <a:endParaRPr lang="zh-CN" sz="1800" b="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marR="80645" algn="ctr">
                        <a:lnSpc>
                          <a:spcPct val="150000"/>
                        </a:lnSpc>
                      </a:pPr>
                      <a:r>
                        <a:rPr lang="zh-CN" sz="2000" b="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测试集准确</a:t>
                      </a:r>
                      <a:r>
                        <a:rPr lang="zh-CN" sz="2000" b="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率</a:t>
                      </a:r>
                      <a:endParaRPr lang="zh-CN" sz="1800" b="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marR="80010" algn="ctr">
                        <a:lnSpc>
                          <a:spcPct val="150000"/>
                        </a:lnSpc>
                      </a:pPr>
                      <a:r>
                        <a:rPr lang="zh-CN" sz="2000" b="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验证集准确</a:t>
                      </a:r>
                      <a:r>
                        <a:rPr lang="zh-CN" sz="2000" b="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率</a:t>
                      </a:r>
                      <a:endParaRPr lang="zh-CN" sz="1800" b="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596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测试集</a:t>
                      </a:r>
                      <a:r>
                        <a:rPr lang="zh-CN" sz="2000" b="0" spc="-45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 </a:t>
                      </a:r>
                      <a:r>
                        <a:rPr lang="en-US" sz="2000" b="0" spc="-2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Loss</a:t>
                      </a:r>
                      <a:endParaRPr lang="zh-CN" sz="1800" b="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596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训练集</a:t>
                      </a:r>
                      <a:r>
                        <a:rPr lang="zh-CN" sz="2000" b="0" spc="-45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 </a:t>
                      </a:r>
                      <a:r>
                        <a:rPr lang="en-US" sz="2000" b="0" spc="-2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Loss</a:t>
                      </a:r>
                      <a:endParaRPr lang="zh-CN" sz="1800" b="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38688325"/>
                  </a:ext>
                </a:extLst>
              </a:tr>
              <a:tr h="532356">
                <a:tc>
                  <a:txBody>
                    <a:bodyPr/>
                    <a:lstStyle/>
                    <a:p>
                      <a:pPr marL="75565" marR="704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CNN+LSTM</a:t>
                      </a:r>
                      <a:endParaRPr lang="zh-CN" sz="16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 marR="774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89002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marR="80645" algn="ctr">
                        <a:lnSpc>
                          <a:spcPct val="150000"/>
                        </a:lnSpc>
                      </a:pPr>
                      <a:r>
                        <a:rPr lang="en-US" sz="20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93.3%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marR="80010" algn="ctr">
                        <a:lnSpc>
                          <a:spcPct val="150000"/>
                        </a:lnSpc>
                      </a:pPr>
                      <a:r>
                        <a:rPr lang="en-US" sz="20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96.3%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596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spc="-2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0.32</a:t>
                      </a:r>
                      <a:endParaRPr lang="zh-CN" sz="18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596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spc="-2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0.09</a:t>
                      </a:r>
                      <a:endParaRPr lang="zh-CN" sz="18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20577018"/>
                  </a:ext>
                </a:extLst>
              </a:tr>
              <a:tr h="532356">
                <a:tc>
                  <a:txBody>
                    <a:bodyPr/>
                    <a:lstStyle/>
                    <a:p>
                      <a:pPr marL="75565" marR="704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spc="-25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CNN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 marR="774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spc="-1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88782</a:t>
                      </a:r>
                      <a:endParaRPr lang="zh-CN" sz="18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marR="80645" algn="ctr">
                        <a:lnSpc>
                          <a:spcPct val="150000"/>
                        </a:lnSpc>
                      </a:pPr>
                      <a:r>
                        <a:rPr lang="en-US" sz="20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89.8%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marR="80010" algn="ctr">
                        <a:lnSpc>
                          <a:spcPct val="150000"/>
                        </a:lnSpc>
                      </a:pPr>
                      <a:r>
                        <a:rPr lang="en-US" sz="20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98.9%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596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spc="-2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2.99</a:t>
                      </a:r>
                      <a:endParaRPr lang="zh-CN" sz="18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596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spc="-2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0.01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45448145"/>
                  </a:ext>
                </a:extLst>
              </a:tr>
              <a:tr h="532356">
                <a:tc>
                  <a:txBody>
                    <a:bodyPr/>
                    <a:lstStyle/>
                    <a:p>
                      <a:pPr marL="75565" marR="704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spc="-2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LSTM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 marR="774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spc="-1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18346</a:t>
                      </a:r>
                      <a:endParaRPr lang="zh-CN" sz="18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marR="80645" algn="ctr">
                        <a:lnSpc>
                          <a:spcPct val="150000"/>
                        </a:lnSpc>
                      </a:pPr>
                      <a:r>
                        <a:rPr lang="en-US" sz="20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92.3%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 marR="80010" algn="ctr">
                        <a:lnSpc>
                          <a:spcPct val="150000"/>
                        </a:lnSpc>
                      </a:pPr>
                      <a:r>
                        <a:rPr lang="en-US" sz="20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97.2%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596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spc="-2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0.35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5969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spc="-2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0.08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1791883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2D00B26-3CC8-5FD1-05B8-E7546089F096}"/>
              </a:ext>
            </a:extLst>
          </p:cNvPr>
          <p:cNvSpPr txBox="1"/>
          <p:nvPr/>
        </p:nvSpPr>
        <p:spPr>
          <a:xfrm>
            <a:off x="297793" y="3673072"/>
            <a:ext cx="2019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i="0" dirty="0">
                <a:solidFill>
                  <a:srgbClr val="C0000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拟合效果</a:t>
            </a:r>
            <a:endParaRPr lang="zh-CN" altLang="en-US" sz="3200" b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C3187A8-CAE9-DFE4-F844-6D209C704B8E}"/>
              </a:ext>
            </a:extLst>
          </p:cNvPr>
          <p:cNvSpPr/>
          <p:nvPr/>
        </p:nvSpPr>
        <p:spPr>
          <a:xfrm>
            <a:off x="1075351" y="851770"/>
            <a:ext cx="2168890" cy="413359"/>
          </a:xfrm>
          <a:prstGeom prst="roundRect">
            <a:avLst/>
          </a:prstGeom>
          <a:solidFill>
            <a:srgbClr val="1F4D78"/>
          </a:solidFill>
          <a:ln>
            <a:solidFill>
              <a:srgbClr val="4454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时间点 </a:t>
            </a:r>
            <a:r>
              <a:rPr lang="en-US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= 12</a:t>
            </a:r>
            <a:endParaRPr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534CE3-61F8-010B-9A35-8622E81522BE}"/>
              </a:ext>
            </a:extLst>
          </p:cNvPr>
          <p:cNvSpPr txBox="1"/>
          <p:nvPr/>
        </p:nvSpPr>
        <p:spPr>
          <a:xfrm>
            <a:off x="5376244" y="3673072"/>
            <a:ext cx="5624186" cy="11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LSTM</a:t>
            </a: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：泛化能力略有下降</a:t>
            </a:r>
            <a:endParaRPr lang="en-US" altLang="zh-CN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</a:t>
            </a: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：严重的过拟合</a:t>
            </a:r>
            <a:endParaRPr lang="en-US" altLang="zh-CN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94C7FC-C2B3-33D6-E2E4-4B555489452B}"/>
              </a:ext>
            </a:extLst>
          </p:cNvPr>
          <p:cNvSpPr txBox="1"/>
          <p:nvPr/>
        </p:nvSpPr>
        <p:spPr>
          <a:xfrm>
            <a:off x="297792" y="4898493"/>
            <a:ext cx="5093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LSTM</a:t>
            </a:r>
            <a:r>
              <a:rPr lang="zh-CN" altLang="en-US" sz="32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的时序数据表达能力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89849E-6599-4129-9801-38709F400CBE}"/>
              </a:ext>
            </a:extLst>
          </p:cNvPr>
          <p:cNvSpPr txBox="1"/>
          <p:nvPr/>
        </p:nvSpPr>
        <p:spPr>
          <a:xfrm>
            <a:off x="5390860" y="4898493"/>
            <a:ext cx="5624186" cy="166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≈</a:t>
            </a:r>
            <a:r>
              <a:rPr lang="en-US" altLang="zh-CN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CNN+LSTM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&gt;&gt; CNN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参数量 </a:t>
            </a:r>
            <a:r>
              <a:rPr lang="en-US" altLang="zh-CN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&lt;&lt; CNN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53C53D8-9D99-A920-BC61-2E1C760D427B}"/>
              </a:ext>
            </a:extLst>
          </p:cNvPr>
          <p:cNvCxnSpPr/>
          <p:nvPr/>
        </p:nvCxnSpPr>
        <p:spPr>
          <a:xfrm>
            <a:off x="297792" y="4838075"/>
            <a:ext cx="11596415" cy="97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数据内在特性：时间点</a:t>
            </a: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092129C7-E22B-DB97-B6ED-84AF23A98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106990"/>
              </p:ext>
            </p:extLst>
          </p:nvPr>
        </p:nvGraphicFramePr>
        <p:xfrm>
          <a:off x="1414362" y="1015535"/>
          <a:ext cx="9363275" cy="37374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58656">
                  <a:extLst>
                    <a:ext uri="{9D8B030D-6E8A-4147-A177-3AD203B41FA5}">
                      <a16:colId xmlns:a16="http://schemas.microsoft.com/office/drawing/2014/main" val="207443025"/>
                    </a:ext>
                  </a:extLst>
                </a:gridCol>
                <a:gridCol w="3983527">
                  <a:extLst>
                    <a:ext uri="{9D8B030D-6E8A-4147-A177-3AD203B41FA5}">
                      <a16:colId xmlns:a16="http://schemas.microsoft.com/office/drawing/2014/main" val="3140505527"/>
                    </a:ext>
                  </a:extLst>
                </a:gridCol>
                <a:gridCol w="3121092">
                  <a:extLst>
                    <a:ext uri="{9D8B030D-6E8A-4147-A177-3AD203B41FA5}">
                      <a16:colId xmlns:a16="http://schemas.microsoft.com/office/drawing/2014/main" val="747126444"/>
                    </a:ext>
                  </a:extLst>
                </a:gridCol>
              </a:tblGrid>
              <a:tr h="62290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Time Slice</a:t>
                      </a:r>
                      <a:endParaRPr lang="zh-CN" sz="32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32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模型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32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准确率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7691362"/>
                  </a:ext>
                </a:extLst>
              </a:tr>
              <a:tr h="62290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12</a:t>
                      </a:r>
                      <a:endParaRPr lang="zh-CN" sz="32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XGBoost</a:t>
                      </a:r>
                      <a:endParaRPr lang="zh-CN" sz="32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94.7%</a:t>
                      </a:r>
                      <a:endParaRPr lang="zh-CN" sz="32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858369"/>
                  </a:ext>
                </a:extLst>
              </a:tr>
              <a:tr h="62290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24</a:t>
                      </a:r>
                      <a:endParaRPr lang="zh-CN" sz="32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Weighted Ensemble</a:t>
                      </a:r>
                      <a:endParaRPr lang="zh-CN" sz="32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96.5%</a:t>
                      </a:r>
                      <a:endParaRPr lang="zh-CN" sz="32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5817800"/>
                  </a:ext>
                </a:extLst>
              </a:tr>
              <a:tr h="62290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48</a:t>
                      </a:r>
                      <a:endParaRPr lang="zh-CN" sz="32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Random Forest</a:t>
                      </a:r>
                      <a:endParaRPr lang="zh-CN" sz="32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97.8%</a:t>
                      </a:r>
                      <a:endParaRPr lang="zh-CN" sz="32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639376"/>
                  </a:ext>
                </a:extLst>
              </a:tr>
              <a:tr h="62290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32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60</a:t>
                      </a:r>
                      <a:endParaRPr lang="zh-CN" sz="32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32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LightGBM</a:t>
                      </a:r>
                      <a:endParaRPr lang="zh-CN" sz="32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32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96.5%</a:t>
                      </a:r>
                      <a:endParaRPr lang="zh-CN" sz="32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152161"/>
                  </a:ext>
                </a:extLst>
              </a:tr>
              <a:tr h="62290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72</a:t>
                      </a:r>
                      <a:endParaRPr lang="zh-CN" sz="32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LigthGBM (Large)</a:t>
                      </a:r>
                      <a:endParaRPr lang="zh-CN" sz="32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32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97.2%</a:t>
                      </a:r>
                      <a:endParaRPr lang="zh-CN" sz="32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0077960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14F5B7E3-DD3C-ECCA-0235-4D38B8B97B58}"/>
              </a:ext>
            </a:extLst>
          </p:cNvPr>
          <p:cNvSpPr txBox="1"/>
          <p:nvPr/>
        </p:nvSpPr>
        <p:spPr>
          <a:xfrm>
            <a:off x="831511" y="4869190"/>
            <a:ext cx="11116649" cy="1315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更多输入特征带来更丰富的输入信息，一般会带来更好的预测效果</a:t>
            </a:r>
            <a:endParaRPr lang="en-US" altLang="zh-CN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更多输入特征需要表达能力更强的模型来提取</a:t>
            </a:r>
            <a:endParaRPr lang="en-US" altLang="zh-CN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10320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数据内在特性：有效率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D39B47C9-0616-06C8-F65B-EB7D41322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167259"/>
              </p:ext>
            </p:extLst>
          </p:nvPr>
        </p:nvGraphicFramePr>
        <p:xfrm>
          <a:off x="438977" y="756183"/>
          <a:ext cx="7718051" cy="5880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1571">
                  <a:extLst>
                    <a:ext uri="{9D8B030D-6E8A-4147-A177-3AD203B41FA5}">
                      <a16:colId xmlns:a16="http://schemas.microsoft.com/office/drawing/2014/main" val="4072767792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351157751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509837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526584448"/>
                    </a:ext>
                  </a:extLst>
                </a:gridCol>
              </a:tblGrid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有效率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有效特征数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模型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测试准确率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662037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624840" algn="l"/>
                        </a:tabLst>
                      </a:pPr>
                      <a:r>
                        <a:rPr lang="en-US" altLang="zh-CN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LightGBM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31.7%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9999869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0.008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4.6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624840" algn="l"/>
                        </a:tabLst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31.7%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368681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0.02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11.52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624840" algn="l"/>
                        </a:tabLst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31.7%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144399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0.04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23.04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31.8%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6228987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0.06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609600" algn="l"/>
                        </a:tabLst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34.56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32.0%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4016171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0.1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57.6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33.2%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0877060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0.2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115.2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44.8%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9633631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0.4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230.4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82.0%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6209982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0.6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245.6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92.6%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8431729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0.8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460.8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LightGBM(XT)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96.9%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4002238"/>
                  </a:ext>
                </a:extLst>
              </a:tr>
              <a:tr h="467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1.0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576</a:t>
                      </a:r>
                      <a:endParaRPr lang="zh-CN" sz="2400" b="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LightGBM(XT)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97.8%</a:t>
                      </a:r>
                      <a:endParaRPr lang="zh-CN" sz="2400" b="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9350260"/>
                  </a:ext>
                </a:extLst>
              </a:tr>
            </a:tbl>
          </a:graphicData>
        </a:graphic>
      </p:graphicFrame>
      <p:sp>
        <p:nvSpPr>
          <p:cNvPr id="6" name="矩形: 圆角 5">
            <a:extLst>
              <a:ext uri="{FF2B5EF4-FFF2-40B4-BE49-F238E27FC236}">
                <a16:creationId xmlns:a16="http://schemas.microsoft.com/office/drawing/2014/main" id="{18C17FFD-63E8-52C4-21D5-2FEC3ADF300D}"/>
              </a:ext>
            </a:extLst>
          </p:cNvPr>
          <p:cNvSpPr/>
          <p:nvPr/>
        </p:nvSpPr>
        <p:spPr>
          <a:xfrm>
            <a:off x="8314351" y="949960"/>
            <a:ext cx="2168890" cy="413359"/>
          </a:xfrm>
          <a:prstGeom prst="roundRect">
            <a:avLst/>
          </a:prstGeom>
          <a:solidFill>
            <a:srgbClr val="1F4D78"/>
          </a:solidFill>
          <a:ln>
            <a:solidFill>
              <a:srgbClr val="4454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时间点 </a:t>
            </a:r>
            <a:r>
              <a:rPr lang="en-US" altLang="zh-CN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= 48</a:t>
            </a:r>
            <a:endParaRPr lang="zh-CN" altLang="en-US" sz="24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456DF1-A2C4-CE5E-B6C2-EA4E1026333F}"/>
              </a:ext>
            </a:extLst>
          </p:cNvPr>
          <p:cNvSpPr txBox="1"/>
          <p:nvPr/>
        </p:nvSpPr>
        <p:spPr>
          <a:xfrm>
            <a:off x="8421031" y="2153083"/>
            <a:ext cx="3770969" cy="28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拐点：</a:t>
            </a:r>
            <a:endParaRPr lang="en-US" altLang="zh-CN" sz="24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有效率介于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0.2~0.4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有效率趋于</a:t>
            </a:r>
            <a:r>
              <a:rPr lang="en-US" altLang="zh-CN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</a:t>
            </a:r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：</a:t>
            </a:r>
            <a:endParaRPr lang="en-US" altLang="zh-CN" sz="2400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有效率趋于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model(0)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最优模型：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LightGBM</a:t>
            </a:r>
          </a:p>
        </p:txBody>
      </p:sp>
    </p:spTree>
    <p:extLst>
      <p:ext uri="{BB962C8B-B14F-4D97-AF65-F5344CB8AC3E}">
        <p14:creationId xmlns:p14="http://schemas.microsoft.com/office/powerpoint/2010/main" val="279518379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数据内在特性：有效率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10742C6A-E544-B998-2A92-101ADAF91D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3699402"/>
              </p:ext>
            </p:extLst>
          </p:nvPr>
        </p:nvGraphicFramePr>
        <p:xfrm>
          <a:off x="2054117" y="1036320"/>
          <a:ext cx="8083766" cy="510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箭头: 下 1">
            <a:extLst>
              <a:ext uri="{FF2B5EF4-FFF2-40B4-BE49-F238E27FC236}">
                <a16:creationId xmlns:a16="http://schemas.microsoft.com/office/drawing/2014/main" id="{0E39A5EE-25EE-0EB5-6D1D-AACA370D9F5F}"/>
              </a:ext>
            </a:extLst>
          </p:cNvPr>
          <p:cNvSpPr/>
          <p:nvPr/>
        </p:nvSpPr>
        <p:spPr>
          <a:xfrm rot="8145016">
            <a:off x="5279137" y="3393015"/>
            <a:ext cx="243840" cy="85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5D184F2B-D2E5-0BCB-3EFD-5CB8730B89BC}"/>
              </a:ext>
            </a:extLst>
          </p:cNvPr>
          <p:cNvSpPr/>
          <p:nvPr/>
        </p:nvSpPr>
        <p:spPr>
          <a:xfrm>
            <a:off x="1889760" y="4210471"/>
            <a:ext cx="1231392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5DD873-5B22-2B1B-3986-F233E0B02312}"/>
              </a:ext>
            </a:extLst>
          </p:cNvPr>
          <p:cNvSpPr txBox="1"/>
          <p:nvPr/>
        </p:nvSpPr>
        <p:spPr>
          <a:xfrm>
            <a:off x="472727" y="4058589"/>
            <a:ext cx="1267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收敛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06F76-215F-6436-3B9E-4C89F777254F}"/>
              </a:ext>
            </a:extLst>
          </p:cNvPr>
          <p:cNvSpPr txBox="1"/>
          <p:nvPr/>
        </p:nvSpPr>
        <p:spPr>
          <a:xfrm>
            <a:off x="472727" y="4621613"/>
            <a:ext cx="1776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数据集不均匀</a:t>
            </a:r>
          </a:p>
        </p:txBody>
      </p:sp>
    </p:spTree>
    <p:extLst>
      <p:ext uri="{BB962C8B-B14F-4D97-AF65-F5344CB8AC3E}">
        <p14:creationId xmlns:p14="http://schemas.microsoft.com/office/powerpoint/2010/main" val="126943030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数据内在特性：有效率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2B1A4C-72DD-CE43-365B-C936D1BCA9FE}"/>
              </a:ext>
            </a:extLst>
          </p:cNvPr>
          <p:cNvSpPr txBox="1"/>
          <p:nvPr/>
        </p:nvSpPr>
        <p:spPr>
          <a:xfrm>
            <a:off x="472439" y="909261"/>
            <a:ext cx="7081677" cy="669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准确率下降的拐点：</a:t>
            </a: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有效率介于</a:t>
            </a:r>
            <a:r>
              <a:rPr lang="en-US" altLang="zh-CN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0.2~0.4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1C5DF56-FF36-1A2A-2D69-BDD875D46625}"/>
              </a:ext>
            </a:extLst>
          </p:cNvPr>
          <p:cNvSpPr/>
          <p:nvPr/>
        </p:nvSpPr>
        <p:spPr>
          <a:xfrm>
            <a:off x="1172887" y="2187360"/>
            <a:ext cx="9585960" cy="7924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时间、传感器两个维度的丰富信息，可以弥补数据的缺失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3F891A5-E635-42D0-793D-D3A3750CB335}"/>
              </a:ext>
            </a:extLst>
          </p:cNvPr>
          <p:cNvSpPr/>
          <p:nvPr/>
        </p:nvSpPr>
        <p:spPr>
          <a:xfrm>
            <a:off x="4185484" y="4517136"/>
            <a:ext cx="4069080" cy="7924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分散</a:t>
            </a:r>
            <a:r>
              <a:rPr lang="zh-CN" altLang="en-US" sz="36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优于</a:t>
            </a:r>
            <a:r>
              <a:rPr lang="zh-CN" altLang="en-US" sz="36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集中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5724DE20-6BB5-F5DF-AB8F-F274E22EAF4C}"/>
              </a:ext>
            </a:extLst>
          </p:cNvPr>
          <p:cNvSpPr/>
          <p:nvPr/>
        </p:nvSpPr>
        <p:spPr>
          <a:xfrm>
            <a:off x="5675376" y="3282696"/>
            <a:ext cx="1036320" cy="1090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猜想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08999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数据内在特性：有效率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3F891A5-E635-42D0-793D-D3A3750CB335}"/>
              </a:ext>
            </a:extLst>
          </p:cNvPr>
          <p:cNvSpPr/>
          <p:nvPr/>
        </p:nvSpPr>
        <p:spPr>
          <a:xfrm>
            <a:off x="7879080" y="3429000"/>
            <a:ext cx="4069080" cy="7924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分散</a:t>
            </a:r>
            <a:r>
              <a:rPr lang="zh-CN" altLang="en-US" sz="36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优于</a:t>
            </a:r>
            <a:r>
              <a:rPr lang="zh-CN" altLang="en-US" sz="36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集中</a:t>
            </a:r>
          </a:p>
        </p:txBody>
      </p:sp>
      <p:sp>
        <p:nvSpPr>
          <p:cNvPr id="2" name="乘号 1">
            <a:extLst>
              <a:ext uri="{FF2B5EF4-FFF2-40B4-BE49-F238E27FC236}">
                <a16:creationId xmlns:a16="http://schemas.microsoft.com/office/drawing/2014/main" id="{FE322BE4-B2FF-0CE5-E748-E4E177B37B94}"/>
              </a:ext>
            </a:extLst>
          </p:cNvPr>
          <p:cNvSpPr/>
          <p:nvPr/>
        </p:nvSpPr>
        <p:spPr>
          <a:xfrm>
            <a:off x="6469380" y="3368039"/>
            <a:ext cx="6888480" cy="914400"/>
          </a:xfrm>
          <a:prstGeom prst="mathMultiply">
            <a:avLst>
              <a:gd name="adj1" fmla="val 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D9490D9E-5A8D-7FBC-EEA2-27CD2A7AC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82794"/>
              </p:ext>
            </p:extLst>
          </p:nvPr>
        </p:nvGraphicFramePr>
        <p:xfrm>
          <a:off x="243840" y="1557020"/>
          <a:ext cx="7139937" cy="40919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9991">
                  <a:extLst>
                    <a:ext uri="{9D8B030D-6E8A-4147-A177-3AD203B41FA5}">
                      <a16:colId xmlns:a16="http://schemas.microsoft.com/office/drawing/2014/main" val="3091408101"/>
                    </a:ext>
                  </a:extLst>
                </a:gridCol>
                <a:gridCol w="1128846">
                  <a:extLst>
                    <a:ext uri="{9D8B030D-6E8A-4147-A177-3AD203B41FA5}">
                      <a16:colId xmlns:a16="http://schemas.microsoft.com/office/drawing/2014/main" val="1323427249"/>
                    </a:ext>
                  </a:extLst>
                </a:gridCol>
                <a:gridCol w="911136">
                  <a:extLst>
                    <a:ext uri="{9D8B030D-6E8A-4147-A177-3AD203B41FA5}">
                      <a16:colId xmlns:a16="http://schemas.microsoft.com/office/drawing/2014/main" val="1021064062"/>
                    </a:ext>
                  </a:extLst>
                </a:gridCol>
                <a:gridCol w="1019991">
                  <a:extLst>
                    <a:ext uri="{9D8B030D-6E8A-4147-A177-3AD203B41FA5}">
                      <a16:colId xmlns:a16="http://schemas.microsoft.com/office/drawing/2014/main" val="3140818652"/>
                    </a:ext>
                  </a:extLst>
                </a:gridCol>
                <a:gridCol w="1019991">
                  <a:extLst>
                    <a:ext uri="{9D8B030D-6E8A-4147-A177-3AD203B41FA5}">
                      <a16:colId xmlns:a16="http://schemas.microsoft.com/office/drawing/2014/main" val="2740639353"/>
                    </a:ext>
                  </a:extLst>
                </a:gridCol>
                <a:gridCol w="1019991">
                  <a:extLst>
                    <a:ext uri="{9D8B030D-6E8A-4147-A177-3AD203B41FA5}">
                      <a16:colId xmlns:a16="http://schemas.microsoft.com/office/drawing/2014/main" val="1485076488"/>
                    </a:ext>
                  </a:extLst>
                </a:gridCol>
                <a:gridCol w="1019991">
                  <a:extLst>
                    <a:ext uri="{9D8B030D-6E8A-4147-A177-3AD203B41FA5}">
                      <a16:colId xmlns:a16="http://schemas.microsoft.com/office/drawing/2014/main" val="1450218310"/>
                    </a:ext>
                  </a:extLst>
                </a:gridCol>
              </a:tblGrid>
              <a:tr h="1022985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数据集中性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Time Slice</a:t>
                      </a:r>
                      <a:endParaRPr lang="zh-CN" sz="180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训练有效率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测试有效率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最优模型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测试准确率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验证准确率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8350081"/>
                  </a:ext>
                </a:extLst>
              </a:tr>
              <a:tr h="1022985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集中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12</a:t>
                      </a:r>
                      <a:endParaRPr lang="zh-CN" sz="240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1.0</a:t>
                      </a:r>
                      <a:endParaRPr lang="zh-CN" sz="240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1.0</a:t>
                      </a:r>
                      <a:endParaRPr lang="zh-CN" sz="240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XGBoost</a:t>
                      </a:r>
                      <a:endParaRPr lang="zh-CN" sz="180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94.7%</a:t>
                      </a:r>
                      <a:endParaRPr lang="zh-CN" sz="240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97.5%</a:t>
                      </a:r>
                      <a:endParaRPr lang="zh-CN" sz="240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431637"/>
                  </a:ext>
                </a:extLst>
              </a:tr>
              <a:tr h="1022985">
                <a:tc row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分散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48</a:t>
                      </a:r>
                      <a:endParaRPr lang="zh-CN" sz="240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1.0</a:t>
                      </a:r>
                      <a:endParaRPr lang="zh-CN" sz="240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0.25</a:t>
                      </a:r>
                      <a:endParaRPr lang="zh-CN" sz="240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CatBoost</a:t>
                      </a:r>
                      <a:endParaRPr lang="zh-CN" sz="180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solidFill>
                            <a:srgbClr val="C00000"/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51.3%</a:t>
                      </a:r>
                      <a:endParaRPr lang="zh-CN" sz="2400" kern="100" dirty="0">
                        <a:solidFill>
                          <a:srgbClr val="C00000"/>
                        </a:solidFill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97.7%</a:t>
                      </a:r>
                      <a:endParaRPr lang="zh-CN" sz="240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3607766"/>
                  </a:ext>
                </a:extLst>
              </a:tr>
              <a:tr h="1022985">
                <a:tc vMerge="1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分散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48</a:t>
                      </a:r>
                      <a:endParaRPr lang="zh-CN" sz="240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0.25</a:t>
                      </a:r>
                      <a:endParaRPr lang="zh-CN" sz="2400" kern="1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0.25</a:t>
                      </a:r>
                      <a:endParaRPr lang="zh-CN" sz="240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Weighted Ensemble</a:t>
                      </a:r>
                      <a:endParaRPr lang="zh-CN" sz="1800" kern="1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solidFill>
                            <a:srgbClr val="C00000"/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93.6%</a:t>
                      </a:r>
                      <a:endParaRPr lang="zh-CN" sz="2400" kern="100" dirty="0">
                        <a:solidFill>
                          <a:srgbClr val="C00000"/>
                        </a:solidFill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solidFill>
                            <a:srgbClr val="C00000"/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  <a:cs typeface="Arial" panose="020B0604020202020204" pitchFamily="34" charset="0"/>
                        </a:rPr>
                        <a:t>93.9%</a:t>
                      </a:r>
                      <a:endParaRPr lang="zh-CN" sz="2400" kern="100" dirty="0">
                        <a:solidFill>
                          <a:srgbClr val="C00000"/>
                        </a:solidFill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682755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3DFAC90-05CD-9494-5EA5-4EB667B3477C}"/>
              </a:ext>
            </a:extLst>
          </p:cNvPr>
          <p:cNvSpPr txBox="1"/>
          <p:nvPr/>
        </p:nvSpPr>
        <p:spPr>
          <a:xfrm>
            <a:off x="7673338" y="2706022"/>
            <a:ext cx="451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特征数量 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= 144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，有效率 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= 0.25</a:t>
            </a:r>
            <a:endParaRPr lang="zh-CN" altLang="en-US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543031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数据内在特性：传感器</a:t>
            </a: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99E2C6B9-E891-452D-C367-D4CA7DD18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46930"/>
              </p:ext>
            </p:extLst>
          </p:nvPr>
        </p:nvGraphicFramePr>
        <p:xfrm>
          <a:off x="2120095" y="1134319"/>
          <a:ext cx="7951809" cy="36460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30011">
                  <a:extLst>
                    <a:ext uri="{9D8B030D-6E8A-4147-A177-3AD203B41FA5}">
                      <a16:colId xmlns:a16="http://schemas.microsoft.com/office/drawing/2014/main" val="1701241622"/>
                    </a:ext>
                  </a:extLst>
                </a:gridCol>
                <a:gridCol w="2371195">
                  <a:extLst>
                    <a:ext uri="{9D8B030D-6E8A-4147-A177-3AD203B41FA5}">
                      <a16:colId xmlns:a16="http://schemas.microsoft.com/office/drawing/2014/main" val="1178333354"/>
                    </a:ext>
                  </a:extLst>
                </a:gridCol>
                <a:gridCol w="2650603">
                  <a:extLst>
                    <a:ext uri="{9D8B030D-6E8A-4147-A177-3AD203B41FA5}">
                      <a16:colId xmlns:a16="http://schemas.microsoft.com/office/drawing/2014/main" val="3049660981"/>
                    </a:ext>
                  </a:extLst>
                </a:gridCol>
              </a:tblGrid>
              <a:tr h="607671">
                <a:tc>
                  <a:txBody>
                    <a:bodyPr/>
                    <a:lstStyle/>
                    <a:p>
                      <a:pPr marL="427355" algn="ctr">
                        <a:lnSpc>
                          <a:spcPct val="100000"/>
                        </a:lnSpc>
                      </a:pPr>
                      <a:r>
                        <a:rPr lang="zh-CN" sz="24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屏蔽传感</a:t>
                      </a:r>
                      <a:r>
                        <a:rPr lang="zh-CN" sz="240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器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0325" marR="5588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模</a:t>
                      </a:r>
                      <a:r>
                        <a:rPr lang="zh-CN" sz="240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型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0" marR="7874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测试准确</a:t>
                      </a:r>
                      <a:r>
                        <a:rPr lang="zh-CN" sz="240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率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3453535"/>
                  </a:ext>
                </a:extLst>
              </a:tr>
              <a:tr h="607671">
                <a:tc>
                  <a:txBody>
                    <a:bodyPr/>
                    <a:lstStyle/>
                    <a:p>
                      <a:pPr marL="274955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Attitude</a:t>
                      </a:r>
                      <a:r>
                        <a:rPr lang="zh-CN" sz="20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（位姿</a:t>
                      </a:r>
                      <a:r>
                        <a:rPr lang="zh-CN" sz="200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）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0325" marR="5588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0" marR="7874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97.3%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2556253"/>
                  </a:ext>
                </a:extLst>
              </a:tr>
              <a:tr h="607671">
                <a:tc>
                  <a:txBody>
                    <a:bodyPr/>
                    <a:lstStyle/>
                    <a:p>
                      <a:pPr marL="302895" algn="ctr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Gravity</a:t>
                      </a:r>
                      <a:r>
                        <a:rPr lang="zh-CN" sz="20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（重力</a:t>
                      </a:r>
                      <a:r>
                        <a:rPr lang="zh-CN" sz="2000" spc="-5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）</a:t>
                      </a:r>
                      <a:endParaRPr lang="zh-CN" sz="18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0325" marR="5588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0" marR="7874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95.4%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0376427"/>
                  </a:ext>
                </a:extLst>
              </a:tr>
              <a:tr h="607671">
                <a:tc rowSpan="2">
                  <a:txBody>
                    <a:bodyPr/>
                    <a:lstStyle/>
                    <a:p>
                      <a:pPr marL="217170" algn="ctr">
                        <a:lnSpc>
                          <a:spcPct val="100000"/>
                        </a:lnSpc>
                        <a:spcBef>
                          <a:spcPts val="64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Rotation</a:t>
                      </a:r>
                      <a:r>
                        <a:rPr lang="zh-CN" sz="20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（旋转</a:t>
                      </a:r>
                      <a:r>
                        <a:rPr lang="zh-CN" sz="200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）</a:t>
                      </a:r>
                      <a:endParaRPr lang="zh-CN" sz="18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0325" marR="5588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Random</a:t>
                      </a:r>
                      <a:r>
                        <a:rPr lang="en-US" sz="2000" spc="35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 </a:t>
                      </a:r>
                      <a:r>
                        <a:rPr lang="en-US" sz="2000" spc="-1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Forest</a:t>
                      </a:r>
                      <a:endParaRPr lang="zh-CN" sz="18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0" marR="7874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92.2%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2027258"/>
                  </a:ext>
                </a:extLst>
              </a:tr>
              <a:tr h="6076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6990" marR="5588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i="1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1800" i="1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8740" marR="7874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i="1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88.2%</a:t>
                      </a:r>
                      <a:endParaRPr lang="zh-CN" sz="2000" i="1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1512639"/>
                  </a:ext>
                </a:extLst>
              </a:tr>
              <a:tr h="607671">
                <a:tc>
                  <a:txBody>
                    <a:bodyPr/>
                    <a:lstStyle/>
                    <a:p>
                      <a:pPr marL="7493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Acceleration</a:t>
                      </a:r>
                      <a:r>
                        <a:rPr lang="zh-CN" sz="20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（加速度</a:t>
                      </a:r>
                      <a:r>
                        <a:rPr lang="zh-CN" sz="2000" spc="-5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）</a:t>
                      </a:r>
                      <a:endParaRPr lang="zh-CN" sz="18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0325" marR="5588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K</a:t>
                      </a:r>
                      <a:r>
                        <a:rPr lang="en-US" sz="2000" spc="115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 </a:t>
                      </a:r>
                      <a:r>
                        <a:rPr lang="en-US" sz="2000" spc="-1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Neighbor</a:t>
                      </a:r>
                      <a:endParaRPr lang="zh-CN" sz="18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550" marR="7874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spc="-25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89%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17463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C3504B3-9E7B-4C0F-3A84-94BEC2863D91}"/>
              </a:ext>
            </a:extLst>
          </p:cNvPr>
          <p:cNvSpPr txBox="1"/>
          <p:nvPr/>
        </p:nvSpPr>
        <p:spPr>
          <a:xfrm>
            <a:off x="2120095" y="4780345"/>
            <a:ext cx="7633022" cy="220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传感器重要性排序：</a:t>
            </a:r>
            <a:r>
              <a:rPr lang="zh-CN" altLang="zh-CN" sz="2400" dirty="0">
                <a:solidFill>
                  <a:srgbClr val="00206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anose="02010600030101010101" pitchFamily="2" charset="-122"/>
              </a:rPr>
              <a:t>加速度</a:t>
            </a:r>
            <a:r>
              <a:rPr lang="en-US" altLang="zh-CN" sz="2400" dirty="0">
                <a:solidFill>
                  <a:srgbClr val="00206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anose="02010600030101010101" pitchFamily="2" charset="-122"/>
              </a:rPr>
              <a:t> &gt; </a:t>
            </a:r>
            <a:r>
              <a:rPr lang="zh-CN" altLang="en-US" sz="2400" dirty="0">
                <a:solidFill>
                  <a:srgbClr val="00206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anose="02010600030101010101" pitchFamily="2" charset="-122"/>
              </a:rPr>
              <a:t>旋转 </a:t>
            </a:r>
            <a:r>
              <a:rPr lang="en-US" altLang="zh-CN" sz="2400" dirty="0">
                <a:solidFill>
                  <a:srgbClr val="00206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anose="02010600030101010101" pitchFamily="2" charset="-122"/>
              </a:rPr>
              <a:t>&gt; </a:t>
            </a:r>
            <a:r>
              <a:rPr lang="zh-CN" altLang="en-US" sz="2400" dirty="0">
                <a:solidFill>
                  <a:srgbClr val="00206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anose="02010600030101010101" pitchFamily="2" charset="-122"/>
              </a:rPr>
              <a:t>重力 </a:t>
            </a:r>
            <a:r>
              <a:rPr lang="en-US" altLang="zh-CN" sz="2400" dirty="0">
                <a:solidFill>
                  <a:srgbClr val="00206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anose="02010600030101010101" pitchFamily="2" charset="-122"/>
              </a:rPr>
              <a:t>&gt; </a:t>
            </a:r>
            <a:r>
              <a:rPr lang="zh-CN" altLang="en-US" sz="2400" dirty="0">
                <a:solidFill>
                  <a:srgbClr val="00206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anose="02010600030101010101" pitchFamily="2" charset="-122"/>
              </a:rPr>
              <a:t>位姿</a:t>
            </a:r>
            <a:endParaRPr lang="en-US" altLang="zh-CN" sz="2400" dirty="0">
              <a:solidFill>
                <a:srgbClr val="002060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anose="02010600030101010101" pitchFamily="2" charset="-122"/>
              </a:rPr>
              <a:t>LightGBM</a:t>
            </a:r>
            <a:r>
              <a:rPr lang="zh-CN" altLang="en-US" sz="2400" dirty="0">
                <a:solidFill>
                  <a:srgbClr val="C0000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anose="02010600030101010101" pitchFamily="2" charset="-122"/>
              </a:rPr>
              <a:t>模型可以更好地提取加速度特征</a:t>
            </a:r>
            <a:endParaRPr lang="en-US" altLang="zh-CN" sz="2400" dirty="0">
              <a:solidFill>
                <a:srgbClr val="C00000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zh-CN" altLang="en-US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254631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数据内在特性：传感器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A666ABCF-586F-5C69-E24F-C800ADA31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95816"/>
              </p:ext>
            </p:extLst>
          </p:nvPr>
        </p:nvGraphicFramePr>
        <p:xfrm>
          <a:off x="1181098" y="1066800"/>
          <a:ext cx="9829804" cy="38202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57451">
                  <a:extLst>
                    <a:ext uri="{9D8B030D-6E8A-4147-A177-3AD203B41FA5}">
                      <a16:colId xmlns:a16="http://schemas.microsoft.com/office/drawing/2014/main" val="2577056549"/>
                    </a:ext>
                  </a:extLst>
                </a:gridCol>
                <a:gridCol w="2457451">
                  <a:extLst>
                    <a:ext uri="{9D8B030D-6E8A-4147-A177-3AD203B41FA5}">
                      <a16:colId xmlns:a16="http://schemas.microsoft.com/office/drawing/2014/main" val="3868904416"/>
                    </a:ext>
                  </a:extLst>
                </a:gridCol>
                <a:gridCol w="2457451">
                  <a:extLst>
                    <a:ext uri="{9D8B030D-6E8A-4147-A177-3AD203B41FA5}">
                      <a16:colId xmlns:a16="http://schemas.microsoft.com/office/drawing/2014/main" val="1453462629"/>
                    </a:ext>
                  </a:extLst>
                </a:gridCol>
                <a:gridCol w="2457451">
                  <a:extLst>
                    <a:ext uri="{9D8B030D-6E8A-4147-A177-3AD203B41FA5}">
                      <a16:colId xmlns:a16="http://schemas.microsoft.com/office/drawing/2014/main" val="2773589661"/>
                    </a:ext>
                  </a:extLst>
                </a:gridCol>
              </a:tblGrid>
              <a:tr h="570874">
                <a:tc>
                  <a:txBody>
                    <a:bodyPr/>
                    <a:lstStyle/>
                    <a:p>
                      <a:pPr marL="74930" algn="ctr">
                        <a:lnSpc>
                          <a:spcPts val="1445"/>
                        </a:lnSpc>
                      </a:pPr>
                      <a:r>
                        <a:rPr lang="zh-CN" sz="24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屏蔽传感</a:t>
                      </a:r>
                      <a:r>
                        <a:rPr lang="zh-CN" sz="240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器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4930" algn="ctr">
                        <a:lnSpc>
                          <a:spcPts val="1445"/>
                        </a:lnSpc>
                      </a:pPr>
                      <a:r>
                        <a:rPr lang="zh-CN" sz="24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模</a:t>
                      </a:r>
                      <a:r>
                        <a:rPr lang="zh-CN" sz="240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型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ts val="1445"/>
                        </a:lnSpc>
                      </a:pPr>
                      <a:r>
                        <a:rPr lang="zh-CN" sz="24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测试集准确</a:t>
                      </a:r>
                      <a:r>
                        <a:rPr lang="zh-CN" sz="240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率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445"/>
                        </a:lnSpc>
                      </a:pPr>
                      <a:r>
                        <a:rPr lang="zh-CN" sz="24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验证集准确</a:t>
                      </a:r>
                      <a:r>
                        <a:rPr lang="zh-CN" sz="2400" spc="-5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率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480713"/>
                  </a:ext>
                </a:extLst>
              </a:tr>
              <a:tr h="464194">
                <a:tc rowSpan="7">
                  <a:txBody>
                    <a:bodyPr/>
                    <a:lstStyle/>
                    <a:p>
                      <a:pPr marL="86995" algn="ctr">
                        <a:lnSpc>
                          <a:spcPts val="1465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 </a:t>
                      </a:r>
                      <a:endParaRPr lang="zh-CN" sz="16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</a:endParaRPr>
                    </a:p>
                    <a:p>
                      <a:pPr marL="74930" algn="ctr">
                        <a:lnSpc>
                          <a:spcPts val="146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Acceleration</a:t>
                      </a:r>
                      <a:r>
                        <a:rPr lang="zh-CN" sz="180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（加速度</a:t>
                      </a:r>
                      <a:r>
                        <a:rPr lang="zh-CN" sz="1800" spc="-5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）</a:t>
                      </a:r>
                      <a:endParaRPr lang="zh-CN" sz="16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4930" algn="ctr">
                        <a:lnSpc>
                          <a:spcPts val="1465"/>
                        </a:lnSpc>
                      </a:pPr>
                      <a:r>
                        <a:rPr lang="en-US" sz="18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K</a:t>
                      </a:r>
                      <a:r>
                        <a:rPr lang="en-US" sz="1800" spc="115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 </a:t>
                      </a:r>
                      <a:r>
                        <a:rPr lang="en-US" sz="18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Neighbor</a:t>
                      </a:r>
                      <a:endParaRPr lang="zh-CN" sz="16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ts val="1465"/>
                        </a:lnSpc>
                      </a:pPr>
                      <a:r>
                        <a:rPr lang="en-US" sz="2400" spc="-25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89.0%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465"/>
                        </a:lnSpc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95.3%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8687785"/>
                  </a:ext>
                </a:extLst>
              </a:tr>
              <a:tr h="464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930" algn="ctr">
                        <a:lnSpc>
                          <a:spcPts val="1425"/>
                        </a:lnSpc>
                      </a:pPr>
                      <a:r>
                        <a:rPr lang="en-US" sz="16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Extremely</a:t>
                      </a:r>
                      <a:r>
                        <a:rPr lang="en-US" sz="1600" spc="35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Randomized</a:t>
                      </a:r>
                      <a:r>
                        <a:rPr lang="en-US" sz="1600" spc="35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 </a:t>
                      </a:r>
                      <a:r>
                        <a:rPr lang="en-US" sz="1600" spc="-2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Trees</a:t>
                      </a:r>
                      <a:endParaRPr lang="zh-CN" sz="14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ts val="1425"/>
                        </a:lnSpc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87.0%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425"/>
                        </a:lnSpc>
                      </a:pPr>
                      <a:r>
                        <a:rPr lang="en-US" sz="2400" spc="-1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97.1%</a:t>
                      </a:r>
                      <a:endParaRPr lang="zh-CN" sz="20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375632"/>
                  </a:ext>
                </a:extLst>
              </a:tr>
              <a:tr h="464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930" algn="ctr">
                        <a:lnSpc>
                          <a:spcPts val="1425"/>
                        </a:lnSpc>
                      </a:pPr>
                      <a:r>
                        <a:rPr lang="en-US" sz="180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Random</a:t>
                      </a:r>
                      <a:r>
                        <a:rPr lang="en-US" sz="1800" spc="35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 </a:t>
                      </a:r>
                      <a:r>
                        <a:rPr lang="en-US" sz="18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Forest</a:t>
                      </a:r>
                      <a:endParaRPr lang="zh-CN" sz="16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ts val="1425"/>
                        </a:lnSpc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72.3%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425"/>
                        </a:lnSpc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97.2%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8721410"/>
                  </a:ext>
                </a:extLst>
              </a:tr>
              <a:tr h="464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930" algn="ctr">
                        <a:lnSpc>
                          <a:spcPts val="1425"/>
                        </a:lnSpc>
                      </a:pPr>
                      <a:r>
                        <a:rPr lang="en-US" sz="1800" spc="-1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Weighted</a:t>
                      </a:r>
                      <a:r>
                        <a:rPr lang="en-US" sz="1800" spc="-25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 </a:t>
                      </a:r>
                      <a:r>
                        <a:rPr lang="en-US" sz="1800" spc="-1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Ensemble</a:t>
                      </a:r>
                      <a:endParaRPr lang="zh-CN" sz="16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ts val="1425"/>
                        </a:lnSpc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71.7%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425"/>
                        </a:lnSpc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98.5%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3997294"/>
                  </a:ext>
                </a:extLst>
              </a:tr>
              <a:tr h="464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930" algn="ctr">
                        <a:lnSpc>
                          <a:spcPts val="1425"/>
                        </a:lnSpc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CatBoost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ts val="1425"/>
                        </a:lnSpc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68.7%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425"/>
                        </a:lnSpc>
                      </a:pPr>
                      <a:r>
                        <a:rPr lang="en-US" sz="2400" spc="-1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97.7%</a:t>
                      </a:r>
                      <a:endParaRPr lang="zh-CN" sz="20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3483471"/>
                  </a:ext>
                </a:extLst>
              </a:tr>
              <a:tr h="464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930" algn="ctr">
                        <a:lnSpc>
                          <a:spcPts val="1425"/>
                        </a:lnSpc>
                      </a:pPr>
                      <a:r>
                        <a:rPr lang="en-US" sz="2400" b="1" i="1" spc="-10" dirty="0">
                          <a:solidFill>
                            <a:srgbClr val="002060"/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LightGBM</a:t>
                      </a:r>
                      <a:endParaRPr lang="zh-CN" sz="2000" i="1" dirty="0">
                        <a:solidFill>
                          <a:srgbClr val="002060"/>
                        </a:solidFill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ts val="1425"/>
                        </a:lnSpc>
                      </a:pPr>
                      <a:r>
                        <a:rPr lang="en-US" sz="2400" i="1" spc="-25" dirty="0">
                          <a:solidFill>
                            <a:srgbClr val="002060"/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65.0%</a:t>
                      </a:r>
                      <a:endParaRPr lang="zh-CN" sz="2000" i="1" dirty="0">
                        <a:solidFill>
                          <a:srgbClr val="002060"/>
                        </a:solidFill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425"/>
                        </a:lnSpc>
                      </a:pPr>
                      <a:r>
                        <a:rPr lang="en-US" sz="2400" i="1" spc="-10" dirty="0">
                          <a:solidFill>
                            <a:srgbClr val="002060"/>
                          </a:solidFill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97.9%</a:t>
                      </a:r>
                      <a:endParaRPr lang="zh-CN" sz="2000" i="1" dirty="0">
                        <a:solidFill>
                          <a:srgbClr val="002060"/>
                        </a:solidFill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2739298"/>
                  </a:ext>
                </a:extLst>
              </a:tr>
              <a:tr h="464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930" algn="ctr">
                        <a:lnSpc>
                          <a:spcPts val="1425"/>
                        </a:lnSpc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XGBoost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ts val="1425"/>
                        </a:lnSpc>
                      </a:pPr>
                      <a:r>
                        <a:rPr lang="en-US" sz="2400" spc="-1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51.6%</a:t>
                      </a:r>
                      <a:endParaRPr lang="zh-CN" sz="200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ts val="1425"/>
                        </a:lnSpc>
                      </a:pPr>
                      <a:r>
                        <a:rPr lang="en-US" sz="2400" spc="-10" dirty="0">
                          <a:effectLst/>
                          <a:latin typeface="方正清刻本悦宋简体" panose="02000000000000000000" pitchFamily="2" charset="-122"/>
                          <a:ea typeface="方正清刻本悦宋简体" panose="02000000000000000000" pitchFamily="2" charset="-122"/>
                        </a:rPr>
                        <a:t>97.6%</a:t>
                      </a:r>
                      <a:endParaRPr lang="zh-CN" sz="2000" dirty="0">
                        <a:effectLst/>
                        <a:latin typeface="方正清刻本悦宋简体" panose="02000000000000000000" pitchFamily="2" charset="-122"/>
                        <a:ea typeface="方正清刻本悦宋简体" panose="02000000000000000000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4371154"/>
                  </a:ext>
                </a:extLst>
              </a:tr>
            </a:tbl>
          </a:graphicData>
        </a:graphic>
      </p:graphicFrame>
      <p:sp>
        <p:nvSpPr>
          <p:cNvPr id="4" name="矩形: 圆角 3">
            <a:extLst>
              <a:ext uri="{FF2B5EF4-FFF2-40B4-BE49-F238E27FC236}">
                <a16:creationId xmlns:a16="http://schemas.microsoft.com/office/drawing/2014/main" id="{BF757948-05DB-9776-5E43-E4722F9BFDFC}"/>
              </a:ext>
            </a:extLst>
          </p:cNvPr>
          <p:cNvSpPr/>
          <p:nvPr/>
        </p:nvSpPr>
        <p:spPr>
          <a:xfrm>
            <a:off x="3096768" y="5311687"/>
            <a:ext cx="5998464" cy="646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anose="02010600030101010101" pitchFamily="2" charset="-122"/>
              </a:rPr>
              <a:t>LightGBM</a:t>
            </a:r>
            <a:r>
              <a:rPr lang="zh-CN" altLang="en-US" sz="2400" dirty="0">
                <a:solidFill>
                  <a:srgbClr val="C0000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宋体" panose="02010600030101010101" pitchFamily="2" charset="-122"/>
              </a:rPr>
              <a:t>模型可以更好地提取加速度特征</a:t>
            </a:r>
            <a:endParaRPr lang="en-US" altLang="zh-CN" sz="2400" dirty="0">
              <a:solidFill>
                <a:srgbClr val="C00000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741918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06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总结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ED787D-E76E-47DE-91B0-C2BFADB8F9AF}"/>
              </a:ext>
            </a:extLst>
          </p:cNvPr>
          <p:cNvSpPr txBox="1"/>
          <p:nvPr/>
        </p:nvSpPr>
        <p:spPr>
          <a:xfrm>
            <a:off x="1807367" y="2871461"/>
            <a:ext cx="399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Brief Introduction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5727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CA2650-869F-FA8F-BB79-5FB4F549524C}"/>
              </a:ext>
            </a:extLst>
          </p:cNvPr>
          <p:cNvSpPr txBox="1"/>
          <p:nvPr/>
        </p:nvSpPr>
        <p:spPr>
          <a:xfrm>
            <a:off x="764088" y="879213"/>
            <a:ext cx="675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一、</a:t>
            </a:r>
            <a:r>
              <a:rPr lang="en-US" altLang="zh-CN" sz="32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Baseline</a:t>
            </a:r>
            <a:r>
              <a:rPr lang="zh-CN" altLang="en-US" sz="32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模型：</a:t>
            </a:r>
            <a:r>
              <a:rPr lang="en-US" altLang="zh-CN" sz="32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CNN+LSTM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1F7F4E-10CD-09CB-9361-F429B96D5139}"/>
              </a:ext>
            </a:extLst>
          </p:cNvPr>
          <p:cNvSpPr txBox="1"/>
          <p:nvPr/>
        </p:nvSpPr>
        <p:spPr>
          <a:xfrm>
            <a:off x="1601444" y="1541265"/>
            <a:ext cx="699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时序数据的表达能力：</a:t>
            </a:r>
            <a:r>
              <a:rPr lang="en-US" altLang="zh-CN" sz="240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LSTM &gt;&gt; 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参数规模 ≠ 表达能力</a:t>
            </a:r>
            <a:endParaRPr lang="zh-CN" altLang="en-US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50E01A-8E25-390F-0660-E328C7FD3D4B}"/>
              </a:ext>
            </a:extLst>
          </p:cNvPr>
          <p:cNvSpPr txBox="1"/>
          <p:nvPr/>
        </p:nvSpPr>
        <p:spPr>
          <a:xfrm>
            <a:off x="764088" y="2449539"/>
            <a:ext cx="6751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二、数据的内在特性</a:t>
            </a:r>
            <a:endParaRPr lang="en-US" altLang="zh-CN" sz="3200" b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DFE251-7F03-239B-6DC9-288AF0FB30F4}"/>
              </a:ext>
            </a:extLst>
          </p:cNvPr>
          <p:cNvSpPr txBox="1"/>
          <p:nvPr/>
        </p:nvSpPr>
        <p:spPr>
          <a:xfrm>
            <a:off x="1601443" y="3000231"/>
            <a:ext cx="10041917" cy="446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更多输入特征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带来更丰富的输入信息，一般会带来</a:t>
            </a:r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更好的预测效果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，但也需要表达能力</a:t>
            </a:r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更强的模型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来提取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集中数据的内在联系更紧密，效果优于分散数据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传感器重要性：加速度 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&gt; 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旋转速度 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&gt; 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重力方向 </a:t>
            </a:r>
            <a:r>
              <a:rPr lang="en-US" altLang="zh-CN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&gt; </a:t>
            </a: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位姿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占据主导的数据成分决定了相匹配的模型</a:t>
            </a: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3583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项目背景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ED787D-E76E-47DE-91B0-C2BFADB8F9AF}"/>
              </a:ext>
            </a:extLst>
          </p:cNvPr>
          <p:cNvSpPr txBox="1"/>
          <p:nvPr/>
        </p:nvSpPr>
        <p:spPr>
          <a:xfrm>
            <a:off x="1807367" y="2871461"/>
            <a:ext cx="399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Brief Introduction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1456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95D20D-2AFC-451E-85BB-6A17FC86EF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40907521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背景介绍</a:t>
            </a:r>
          </a:p>
        </p:txBody>
      </p:sp>
      <p:sp>
        <p:nvSpPr>
          <p:cNvPr id="2" name="AutoShape 2" descr="A typical Accelerometer layout. | Download Scientific Diagram">
            <a:extLst>
              <a:ext uri="{FF2B5EF4-FFF2-40B4-BE49-F238E27FC236}">
                <a16:creationId xmlns:a16="http://schemas.microsoft.com/office/drawing/2014/main" id="{E867DC1C-6DC9-9593-E5CB-7D26C39F91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13428" cy="221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A typical Accelerometer layout. | Download Scientific Diagram">
            <a:extLst>
              <a:ext uri="{FF2B5EF4-FFF2-40B4-BE49-F238E27FC236}">
                <a16:creationId xmlns:a16="http://schemas.microsoft.com/office/drawing/2014/main" id="{D7C64B9F-9410-57A3-7EA5-E4F7DAC5B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5F7E5D-8FDC-FB47-4458-D7010E82D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51" y="1163724"/>
            <a:ext cx="2895600" cy="2171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007F54-03A5-6DD9-9757-9BE52F0D1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51" y="3641183"/>
            <a:ext cx="2895600" cy="25622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388810-045C-DAEA-03FC-EAC4268BE67D}"/>
              </a:ext>
            </a:extLst>
          </p:cNvPr>
          <p:cNvSpPr txBox="1"/>
          <p:nvPr/>
        </p:nvSpPr>
        <p:spPr>
          <a:xfrm>
            <a:off x="3473189" y="148644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陀螺仪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C86649-0B3F-F941-09BA-E848812DF84A}"/>
              </a:ext>
            </a:extLst>
          </p:cNvPr>
          <p:cNvSpPr txBox="1"/>
          <p:nvPr/>
        </p:nvSpPr>
        <p:spPr>
          <a:xfrm>
            <a:off x="3473189" y="4443721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加速度计</a:t>
            </a: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DD25DD30-735E-7C04-52EC-94302B633F65}"/>
              </a:ext>
            </a:extLst>
          </p:cNvPr>
          <p:cNvSpPr/>
          <p:nvPr/>
        </p:nvSpPr>
        <p:spPr>
          <a:xfrm>
            <a:off x="5477849" y="1121341"/>
            <a:ext cx="618151" cy="5039684"/>
          </a:xfrm>
          <a:prstGeom prst="rightBrace">
            <a:avLst>
              <a:gd name="adj1" fmla="val 8333"/>
              <a:gd name="adj2" fmla="val 4758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E897AA-924E-517B-B575-192DEACF1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202" y="711209"/>
            <a:ext cx="2278577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0824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背景介绍</a:t>
            </a:r>
          </a:p>
        </p:txBody>
      </p:sp>
      <p:sp>
        <p:nvSpPr>
          <p:cNvPr id="2" name="AutoShape 2" descr="A typical Accelerometer layout. | Download Scientific Diagram">
            <a:extLst>
              <a:ext uri="{FF2B5EF4-FFF2-40B4-BE49-F238E27FC236}">
                <a16:creationId xmlns:a16="http://schemas.microsoft.com/office/drawing/2014/main" id="{E867DC1C-6DC9-9593-E5CB-7D26C39F91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13428" cy="221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A typical Accelerometer layout. | Download Scientific Diagram">
            <a:extLst>
              <a:ext uri="{FF2B5EF4-FFF2-40B4-BE49-F238E27FC236}">
                <a16:creationId xmlns:a16="http://schemas.microsoft.com/office/drawing/2014/main" id="{D7C64B9F-9410-57A3-7EA5-E4F7DAC5B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5F7E5D-8FDC-FB47-4458-D7010E82D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51" y="1163724"/>
            <a:ext cx="2895600" cy="2171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007F54-03A5-6DD9-9757-9BE52F0D1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51" y="3641183"/>
            <a:ext cx="2895600" cy="25622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388810-045C-DAEA-03FC-EAC4268BE67D}"/>
              </a:ext>
            </a:extLst>
          </p:cNvPr>
          <p:cNvSpPr txBox="1"/>
          <p:nvPr/>
        </p:nvSpPr>
        <p:spPr>
          <a:xfrm>
            <a:off x="3473189" y="148644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陀螺仪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C86649-0B3F-F941-09BA-E848812DF84A}"/>
              </a:ext>
            </a:extLst>
          </p:cNvPr>
          <p:cNvSpPr txBox="1"/>
          <p:nvPr/>
        </p:nvSpPr>
        <p:spPr>
          <a:xfrm>
            <a:off x="3473189" y="4443721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加速度计</a:t>
            </a: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DD25DD30-735E-7C04-52EC-94302B633F65}"/>
              </a:ext>
            </a:extLst>
          </p:cNvPr>
          <p:cNvSpPr/>
          <p:nvPr/>
        </p:nvSpPr>
        <p:spPr>
          <a:xfrm>
            <a:off x="5477849" y="1121341"/>
            <a:ext cx="618151" cy="5039684"/>
          </a:xfrm>
          <a:prstGeom prst="rightBrace">
            <a:avLst>
              <a:gd name="adj1" fmla="val 8333"/>
              <a:gd name="adj2" fmla="val 4758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E897AA-924E-517B-B575-192DEACF1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202" y="711209"/>
            <a:ext cx="2278577" cy="4381880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68B23DBF-7DB0-B35E-D287-C67291D101DE}"/>
              </a:ext>
            </a:extLst>
          </p:cNvPr>
          <p:cNvSpPr/>
          <p:nvPr/>
        </p:nvSpPr>
        <p:spPr>
          <a:xfrm>
            <a:off x="8870981" y="2626282"/>
            <a:ext cx="1217900" cy="275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8B52BD-33C5-906D-C7ED-2937862FDDBF}"/>
              </a:ext>
            </a:extLst>
          </p:cNvPr>
          <p:cNvSpPr txBox="1"/>
          <p:nvPr/>
        </p:nvSpPr>
        <p:spPr>
          <a:xfrm>
            <a:off x="10270829" y="1563321"/>
            <a:ext cx="16916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上楼</a:t>
            </a:r>
            <a:endParaRPr lang="en-US" altLang="zh-CN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下楼</a:t>
            </a:r>
            <a:endParaRPr lang="en-US" altLang="zh-CN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散步</a:t>
            </a:r>
            <a:endParaRPr lang="en-US" altLang="zh-CN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慢跑</a:t>
            </a:r>
            <a:endParaRPr lang="en-US" altLang="zh-CN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坐下</a:t>
            </a:r>
            <a:endParaRPr lang="en-US" altLang="zh-CN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站立</a:t>
            </a:r>
            <a:endParaRPr lang="en-US" altLang="zh-CN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3686D2-505D-2C5F-DEAF-57AFD43FD80E}"/>
              </a:ext>
            </a:extLst>
          </p:cNvPr>
          <p:cNvSpPr txBox="1"/>
          <p:nvPr/>
        </p:nvSpPr>
        <p:spPr>
          <a:xfrm>
            <a:off x="8821291" y="2916333"/>
            <a:ext cx="125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预测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EA2BD7-4F04-3DB1-3772-67BC5B12DBEB}"/>
              </a:ext>
            </a:extLst>
          </p:cNvPr>
          <p:cNvSpPr/>
          <p:nvPr/>
        </p:nvSpPr>
        <p:spPr>
          <a:xfrm>
            <a:off x="6512352" y="5467540"/>
            <a:ext cx="4911385" cy="49812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智能健康管理</a:t>
            </a:r>
          </a:p>
        </p:txBody>
      </p:sp>
    </p:spTree>
    <p:extLst>
      <p:ext uri="{BB962C8B-B14F-4D97-AF65-F5344CB8AC3E}">
        <p14:creationId xmlns:p14="http://schemas.microsoft.com/office/powerpoint/2010/main" val="12840216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02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相关工作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ED787D-E76E-47DE-91B0-C2BFADB8F9AF}"/>
              </a:ext>
            </a:extLst>
          </p:cNvPr>
          <p:cNvSpPr txBox="1"/>
          <p:nvPr/>
        </p:nvSpPr>
        <p:spPr>
          <a:xfrm>
            <a:off x="2495977" y="3013501"/>
            <a:ext cx="261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Emotion detection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Anonymization</a:t>
            </a:r>
          </a:p>
          <a:p>
            <a:pPr marL="342900" indent="-342900" algn="ctr">
              <a:buFont typeface="+mj-lt"/>
              <a:buAutoNum type="arabicPeriod"/>
            </a:pPr>
            <a:endParaRPr lang="zh-CN" altLang="en-US" sz="2400" b="1" i="1" dirty="0">
              <a:solidFill>
                <a:schemeClr val="tx1">
                  <a:lumMod val="65000"/>
                  <a:lumOff val="35000"/>
                  <a:alpha val="9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90928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Emotion Detection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10C98E-03BE-ADC5-8D61-652BCD83C7E6}"/>
              </a:ext>
            </a:extLst>
          </p:cNvPr>
          <p:cNvSpPr txBox="1"/>
          <p:nvPr/>
        </p:nvSpPr>
        <p:spPr>
          <a:xfrm>
            <a:off x="501041" y="964504"/>
            <a:ext cx="109352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Deep learning analysis of mobile physiological, environmental and location sensor data for emotion detection, </a:t>
            </a:r>
            <a:r>
              <a:rPr lang="pt-BR" altLang="zh-CN" sz="2400" i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Kanjo E, Younis E M G, Ang C S.</a:t>
            </a:r>
            <a:endParaRPr lang="en-US" altLang="zh-CN" sz="2400" i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sz="2800" i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en-US" altLang="zh-CN" sz="2800" i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13FB69-CFF3-99BD-3BAA-905F94F2144D}"/>
              </a:ext>
            </a:extLst>
          </p:cNvPr>
          <p:cNvSpPr txBox="1"/>
          <p:nvPr/>
        </p:nvSpPr>
        <p:spPr>
          <a:xfrm>
            <a:off x="889348" y="2718024"/>
            <a:ext cx="450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CNN+LSTM</a:t>
            </a: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混合模型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21C647-E33A-1A8E-5B1D-193AB0468768}"/>
              </a:ext>
            </a:extLst>
          </p:cNvPr>
          <p:cNvSpPr txBox="1"/>
          <p:nvPr/>
        </p:nvSpPr>
        <p:spPr>
          <a:xfrm>
            <a:off x="889348" y="2134055"/>
            <a:ext cx="450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人类情感的监测与分类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68B373-B528-B8EC-FE1B-9AA8CB58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8" y="3301992"/>
            <a:ext cx="8843686" cy="296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2831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Anonymization</a:t>
            </a:r>
            <a:endParaRPr lang="zh-CN" altLang="en-US" sz="3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10C98E-03BE-ADC5-8D61-652BCD83C7E6}"/>
              </a:ext>
            </a:extLst>
          </p:cNvPr>
          <p:cNvSpPr txBox="1"/>
          <p:nvPr/>
        </p:nvSpPr>
        <p:spPr>
          <a:xfrm>
            <a:off x="501041" y="964504"/>
            <a:ext cx="1093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Mobile Sensor Data Anonymization, Malekzadeh M, Clegg R G, Cavallaro A, et al. </a:t>
            </a:r>
            <a:endParaRPr lang="zh-CN" altLang="en-US" sz="2800" i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13FB69-CFF3-99BD-3BAA-905F94F2144D}"/>
              </a:ext>
            </a:extLst>
          </p:cNvPr>
          <p:cNvSpPr txBox="1"/>
          <p:nvPr/>
        </p:nvSpPr>
        <p:spPr>
          <a:xfrm>
            <a:off x="889348" y="5098092"/>
            <a:ext cx="450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Motion Sense </a:t>
            </a: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21C647-E33A-1A8E-5B1D-193AB0468768}"/>
              </a:ext>
            </a:extLst>
          </p:cNvPr>
          <p:cNvSpPr txBox="1"/>
          <p:nvPr/>
        </p:nvSpPr>
        <p:spPr>
          <a:xfrm>
            <a:off x="889348" y="1924109"/>
            <a:ext cx="3106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数据匿名化方法</a:t>
            </a:r>
            <a:endParaRPr lang="en-US" altLang="zh-CN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endParaRPr lang="zh-CN" altLang="en-US" sz="2800" dirty="0">
              <a:solidFill>
                <a:srgbClr val="00206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4314520-0B6E-E8E0-0530-97E20775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03" y="2647507"/>
            <a:ext cx="6096000" cy="2120186"/>
          </a:xfrm>
          <a:prstGeom prst="rect">
            <a:avLst/>
          </a:prstGeom>
        </p:spPr>
      </p:pic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662B76C3-4CBE-0314-21D8-8BBFEEEB39EC}"/>
              </a:ext>
            </a:extLst>
          </p:cNvPr>
          <p:cNvCxnSpPr>
            <a:cxnSpLocks/>
          </p:cNvCxnSpPr>
          <p:nvPr/>
        </p:nvCxnSpPr>
        <p:spPr>
          <a:xfrm flipV="1">
            <a:off x="5837129" y="2124355"/>
            <a:ext cx="2041742" cy="753861"/>
          </a:xfrm>
          <a:prstGeom prst="bentConnector3">
            <a:avLst>
              <a:gd name="adj1" fmla="val -30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1ED80E-2CCA-32E4-53FC-1CFAB1C7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028" y="1669346"/>
            <a:ext cx="1112232" cy="111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55B74C-422B-29D6-0007-772B58871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9210" r="29328" b="9648"/>
          <a:stretch/>
        </p:blipFill>
        <p:spPr bwMode="auto">
          <a:xfrm>
            <a:off x="8157029" y="2773569"/>
            <a:ext cx="1112231" cy="108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FB48C97-6164-7254-1344-FAD29BEA7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028" y="3862335"/>
            <a:ext cx="1104223" cy="11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5805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数据集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ED787D-E76E-47DE-91B0-C2BFADB8F9AF}"/>
              </a:ext>
            </a:extLst>
          </p:cNvPr>
          <p:cNvSpPr txBox="1"/>
          <p:nvPr/>
        </p:nvSpPr>
        <p:spPr>
          <a:xfrm>
            <a:off x="1807367" y="2871461"/>
            <a:ext cx="3996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Motion Sense</a:t>
            </a:r>
            <a:endParaRPr lang="zh-CN" altLang="en-US" sz="3200" b="1" i="1" dirty="0">
              <a:solidFill>
                <a:schemeClr val="tx1">
                  <a:lumMod val="65000"/>
                  <a:lumOff val="35000"/>
                  <a:alpha val="9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39835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5069</TotalTime>
  <Words>3311</Words>
  <Application>Microsoft Office PowerPoint</Application>
  <PresentationFormat>宽屏</PresentationFormat>
  <Paragraphs>496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Segoe UI</vt:lpstr>
      <vt:lpstr>Century Gothic</vt:lpstr>
      <vt:lpstr>微软雅黑</vt:lpstr>
      <vt:lpstr>Segoe UI Light</vt:lpstr>
      <vt:lpstr>Calibri</vt:lpstr>
      <vt:lpstr>Book Antiqua</vt:lpstr>
      <vt:lpstr>宋体</vt:lpstr>
      <vt:lpstr>Bookman Old Style</vt:lpstr>
      <vt:lpstr>方正清刻本悦宋简体</vt:lpstr>
      <vt:lpstr>Courier New</vt:lpstr>
      <vt:lpstr>等线</vt:lpstr>
      <vt:lpstr>Palatino Linotype</vt:lpstr>
      <vt:lpstr>等线 Light</vt:lpstr>
      <vt:lpstr>Arial</vt:lpstr>
      <vt:lpstr>Office 主题​​</vt:lpstr>
      <vt:lpstr>1_OfficePLUS</vt:lpstr>
      <vt:lpstr>工程实践与科技创新Ⅳ结题报告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管仁阳</cp:lastModifiedBy>
  <cp:revision>564</cp:revision>
  <dcterms:created xsi:type="dcterms:W3CDTF">2019-01-23T14:14:04Z</dcterms:created>
  <dcterms:modified xsi:type="dcterms:W3CDTF">2022-06-03T06:19:41Z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